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19.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332"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271" r:id="rId16"/>
    <p:sldId id="273" r:id="rId17"/>
    <p:sldId id="272" r:id="rId18"/>
    <p:sldId id="320" r:id="rId19"/>
    <p:sldId id="335" r:id="rId20"/>
    <p:sldId id="338" r:id="rId21"/>
    <p:sldId id="339" r:id="rId22"/>
    <p:sldId id="340" r:id="rId23"/>
    <p:sldId id="343" r:id="rId24"/>
    <p:sldId id="341" r:id="rId25"/>
    <p:sldId id="342" r:id="rId26"/>
    <p:sldId id="298" r:id="rId27"/>
    <p:sldId id="292" r:id="rId28"/>
    <p:sldId id="296" r:id="rId29"/>
    <p:sldId id="278" r:id="rId30"/>
    <p:sldId id="279" r:id="rId31"/>
    <p:sldId id="299" r:id="rId32"/>
    <p:sldId id="329" r:id="rId33"/>
    <p:sldId id="330" r:id="rId34"/>
    <p:sldId id="328" r:id="rId35"/>
    <p:sldId id="307" r:id="rId36"/>
    <p:sldId id="327" r:id="rId37"/>
    <p:sldId id="300" r:id="rId38"/>
    <p:sldId id="301" r:id="rId39"/>
    <p:sldId id="302" r:id="rId40"/>
    <p:sldId id="303" r:id="rId41"/>
    <p:sldId id="304" r:id="rId42"/>
    <p:sldId id="305" r:id="rId43"/>
    <p:sldId id="306" r:id="rId44"/>
    <p:sldId id="312" r:id="rId45"/>
    <p:sldId id="326" r:id="rId46"/>
    <p:sldId id="313" r:id="rId47"/>
    <p:sldId id="319" r:id="rId48"/>
    <p:sldId id="314" r:id="rId49"/>
    <p:sldId id="315" r:id="rId50"/>
    <p:sldId id="316" r:id="rId51"/>
    <p:sldId id="321" r:id="rId52"/>
    <p:sldId id="322" r:id="rId53"/>
    <p:sldId id="323" r:id="rId54"/>
    <p:sldId id="331" r:id="rId55"/>
    <p:sldId id="32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28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90956" autoAdjust="0"/>
  </p:normalViewPr>
  <p:slideViewPr>
    <p:cSldViewPr snapToGrid="0" snapToObjects="1">
      <p:cViewPr>
        <p:scale>
          <a:sx n="85" d="100"/>
          <a:sy n="85" d="100"/>
        </p:scale>
        <p:origin x="-1776" y="-296"/>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Operations</c:v>
                </c:pt>
              </c:strCache>
            </c:strRef>
          </c:tx>
          <c:dLbls>
            <c:showLegendKey val="0"/>
            <c:showVal val="1"/>
            <c:showCatName val="0"/>
            <c:showSerName val="0"/>
            <c:showPercent val="0"/>
            <c:showBubbleSize val="0"/>
            <c:showLeaderLines val="1"/>
          </c:dLbls>
          <c:cat>
            <c:strRef>
              <c:f>Sheet1!$A$2:$A$4</c:f>
              <c:strCache>
                <c:ptCount val="3"/>
                <c:pt idx="0">
                  <c:v>EC</c:v>
                </c:pt>
                <c:pt idx="1">
                  <c:v>CC</c:v>
                </c:pt>
                <c:pt idx="2">
                  <c:v>SC</c:v>
                </c:pt>
              </c:strCache>
            </c:strRef>
          </c:cat>
          <c:val>
            <c:numRef>
              <c:f>Sheet1!$B$2:$B$4</c:f>
              <c:numCache>
                <c:formatCode>General</c:formatCode>
                <c:ptCount val="3"/>
                <c:pt idx="0">
                  <c:v>14.0</c:v>
                </c:pt>
                <c:pt idx="1">
                  <c:v>2.0</c:v>
                </c:pt>
                <c:pt idx="2">
                  <c:v>1.0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1"/>
            <c:showCatName val="0"/>
            <c:showSerName val="0"/>
            <c:showPercent val="0"/>
            <c:showBubbleSize val="0"/>
            <c:showLeaderLines val="1"/>
          </c:dLbls>
          <c:cat>
            <c:strRef>
              <c:f>Sheet1!$A$2:$A$3</c:f>
              <c:strCache>
                <c:ptCount val="2"/>
                <c:pt idx="0">
                  <c:v>RC</c:v>
                </c:pt>
                <c:pt idx="1">
                  <c:v>MAV</c:v>
                </c:pt>
              </c:strCache>
            </c:strRef>
          </c:cat>
          <c:val>
            <c:numRef>
              <c:f>Sheet1!$B$2:$B$3</c:f>
              <c:numCache>
                <c:formatCode>General</c:formatCode>
                <c:ptCount val="2"/>
                <c:pt idx="0">
                  <c:v>4.0</c:v>
                </c:pt>
                <c:pt idx="1">
                  <c:v>2.0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7-30T19:33:3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10/30/15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10/30/15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captures 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this system model in mind, I will now introduce our specification language.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definitive characteristic of our specification language is that it allows us to axiomatically define the set of valid executions. A valid execution is one that either preserves an application invariant, or enforces a store-level guarantee. We associate with each operation an abstract effect that the operation performs. The way specification language 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p>
          <a:p>
            <a:endParaRPr lang="en-US" baseline="0" dirty="0" smtClean="0"/>
          </a:p>
          <a:p>
            <a:r>
              <a:rPr lang="en-US" baseline="0" dirty="0" smtClean="0"/>
              <a:t>So, how can we use this specification language to describe application invariants?</a:t>
            </a:r>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we pick a data store that offers three of the most widely used consistency levels – eventual consistency, causal consistency, and strong consistency, and express </a:t>
            </a:r>
            <a:r>
              <a:rPr lang="en-US" baseline="0" dirty="0" err="1" smtClean="0"/>
              <a:t>thse</a:t>
            </a:r>
            <a:r>
              <a:rPr lang="en-US" baseline="0" dirty="0" smtClean="0"/>
              <a:t> store consistency levels as formulae in our specification language. The formula for eventual consistency captures the strongest guarantee that the store can provide under eventual consistency. 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p>
          <a:p>
            <a:endParaRPr lang="en-US" baseline="0" dirty="0" smtClean="0"/>
          </a:p>
          <a:p>
            <a:r>
              <a:rPr lang="en-US" baseline="0" dirty="0" smtClean="0"/>
              <a:t>Causal 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15</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language and the classification scheme trivially generalize to transactions. All that we had to to achieve this generality is to add a single primitive relation – </a:t>
            </a:r>
            <a:r>
              <a:rPr lang="en-US" baseline="0" dirty="0" err="1" smtClean="0"/>
              <a:t>sametxn</a:t>
            </a:r>
            <a:r>
              <a:rPr lang="en-US" baseline="0" dirty="0" smtClean="0"/>
              <a:t>, which relates a couple of effects that are generated by the 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 pair of sets of effects. 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this talk 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21</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24</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25</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26</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27</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28</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29</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30</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34</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37</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Before I show a concrete example of an RDT definition, and discuss contract classification, I will have to introduce some preliminaries.</a:t>
            </a:r>
          </a:p>
          <a:p>
            <a:endParaRPr lang="en-US" sz="1200" dirty="0" smtClean="0"/>
          </a:p>
          <a:p>
            <a:r>
              <a:rPr lang="en-US" sz="1200" dirty="0" smtClean="0"/>
              <a:t>Let us begin taking</a:t>
            </a:r>
            <a:r>
              <a:rPr lang="en-US" sz="1200" baseline="0" dirty="0" smtClean="0"/>
              <a:t> a look</a:t>
            </a:r>
            <a:r>
              <a:rPr lang="en-US" sz="1200" dirty="0" smtClean="0"/>
              <a:t> at the abstract system</a:t>
            </a:r>
            <a:r>
              <a:rPr lang="en-US" sz="1200" baseline="0" dirty="0" smtClean="0"/>
              <a:t> model of </a:t>
            </a:r>
            <a:r>
              <a:rPr lang="en-US" sz="1200" baseline="0" dirty="0" err="1" smtClean="0"/>
              <a:t>Quelea</a:t>
            </a:r>
            <a:r>
              <a:rPr lang="en-US" sz="1200" baseline="0" dirty="0" smtClean="0"/>
              <a:t>. </a:t>
            </a:r>
            <a:r>
              <a:rPr lang="en-US" sz="1200" baseline="0" dirty="0" err="1" smtClean="0"/>
              <a:t>Quelea</a:t>
            </a:r>
            <a:r>
              <a:rPr lang="en-US" sz="1200" baseline="0" dirty="0" smtClean="0"/>
              <a:t> views replicated data stores as collection of key-values where keys are objects (object identifiers, to be precise) and values are their current state. What do I mean by the state of an object? The state of the object in </a:t>
            </a:r>
            <a:r>
              <a:rPr lang="en-US" sz="1200" baseline="0" dirty="0" err="1" smtClean="0"/>
              <a:t>Quelea</a:t>
            </a:r>
            <a:r>
              <a:rPr lang="en-US" sz="1200" baseline="0" dirty="0" smtClean="0"/>
              <a:t> is simply the the collection of effects performed on that object. As an example, consider a replicated data store storing Bank Account objects of Alice (A), and Bob (B). Assume that after opening her account, Alice has successfully performed a Deposit of $10 and a Withdrawal of $2. This fact is captured by replica R1, which maps Alice’s </a:t>
            </a:r>
            <a:r>
              <a:rPr lang="en-US" sz="1200" baseline="0" dirty="0" err="1" smtClean="0"/>
              <a:t>BankAccount</a:t>
            </a:r>
            <a:r>
              <a:rPr lang="en-US" sz="1200" baseline="0" dirty="0" smtClean="0"/>
              <a:t> object (denoted by A) to the set {D10, W2}; in this figure, D10 denotes the effect of deposit of $10, whereas W2 denotes the effect of withdrawal of $2. </a:t>
            </a:r>
          </a:p>
          <a:p>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BankAccount</a:t>
            </a:r>
            <a:r>
              <a:rPr lang="en-US" sz="1200" baseline="0" dirty="0" smtClean="0"/>
              <a:t> users interact with data stores via sessions, which is simply a sequence of operations on a various </a:t>
            </a:r>
            <a:r>
              <a:rPr lang="en-US" sz="1200" baseline="0" dirty="0" err="1" smtClean="0"/>
              <a:t>BankAccount</a:t>
            </a:r>
            <a:r>
              <a:rPr lang="en-US" sz="1200" baseline="0" dirty="0" smtClean="0"/>
              <a:t> objects. For example, session #1 in the figure performs a sequence of deposit and withdraw operations on Bob’s account, for $5 and $6, respectively. Let D5 and W6 denote the effects of these operations. Since session 1 performed deposit of $5 before withdraw of $6, we say D5 precedes W6 in session 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One important thing to note when interacting with replicated data stores is that clients, in general, have no control over which replica the operations are applied to.</a:t>
            </a:r>
            <a:endParaRPr lang="en-US" sz="120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38</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For instance, in the figure,</a:t>
            </a:r>
            <a:r>
              <a:rPr lang="en-US" sz="1200" kern="1200" baseline="0" dirty="0" smtClean="0">
                <a:solidFill>
                  <a:schemeClr val="tx1"/>
                </a:solidFill>
                <a:effectLst/>
              </a:rPr>
              <a:t> Deposit of $5 and Withdraw of $6, although </a:t>
            </a:r>
            <a:r>
              <a:rPr lang="en-US" sz="1200" kern="1200" dirty="0" smtClean="0">
                <a:solidFill>
                  <a:schemeClr val="tx1"/>
                </a:solidFill>
                <a:effectLst/>
              </a:rPr>
              <a:t>invoked by the same session on the same object, might end up being applied to different replicas because replica 1 (to which </a:t>
            </a:r>
            <a:r>
              <a:rPr lang="en-US" sz="1200" i="1" kern="1200" dirty="0" smtClean="0">
                <a:solidFill>
                  <a:schemeClr val="tx1"/>
                </a:solidFill>
                <a:effectLst/>
              </a:rPr>
              <a:t>D5</a:t>
            </a:r>
            <a:r>
              <a:rPr lang="en-US" sz="1200" i="1" kern="1200" baseline="0" dirty="0" smtClean="0">
                <a:solidFill>
                  <a:schemeClr val="tx1"/>
                </a:solidFill>
                <a:effectLst/>
              </a:rPr>
              <a:t> </a:t>
            </a:r>
            <a:r>
              <a:rPr lang="en-US" sz="1200" kern="1200" dirty="0" smtClean="0">
                <a:solidFill>
                  <a:schemeClr val="tx1"/>
                </a:solidFill>
                <a:effectLst/>
              </a:rPr>
              <a:t>was applied) might be unreachable when the client invokes </a:t>
            </a:r>
            <a:r>
              <a:rPr lang="en-US" sz="1200" i="1" kern="1200" dirty="0" smtClean="0">
                <a:solidFill>
                  <a:schemeClr val="tx1"/>
                </a:solidFill>
                <a:effectLst/>
              </a:rPr>
              <a:t>W6.</a:t>
            </a:r>
            <a:r>
              <a:rPr lang="en-US" sz="1200" i="1" kern="1200" baseline="0" dirty="0" smtClean="0">
                <a:solidFill>
                  <a:schemeClr val="tx1"/>
                </a:solidFill>
                <a:effectLst/>
              </a:rPr>
              <a:t> </a:t>
            </a:r>
          </a:p>
        </p:txBody>
      </p:sp>
      <p:sp>
        <p:nvSpPr>
          <p:cNvPr id="4" name="Slide Number Placeholder 3"/>
          <p:cNvSpPr>
            <a:spLocks noGrp="1"/>
          </p:cNvSpPr>
          <p:nvPr>
            <p:ph type="sldNum" sz="quarter" idx="10"/>
          </p:nvPr>
        </p:nvSpPr>
        <p:spPr/>
        <p:txBody>
          <a:bodyPr/>
          <a:lstStyle/>
          <a:p>
            <a:fld id="{04D01D45-5E17-5541-B568-9DFC18BBC014}" type="slidenum">
              <a:rPr lang="en-US" smtClean="0"/>
              <a:t>39</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of operations being applied to different replicas, the state of an object at different replicas may diverge, as shown in the figure. However, eventual consistency guarantees that an </a:t>
            </a:r>
            <a:r>
              <a:rPr lang="en-US" sz="1200" kern="1200" dirty="0" smtClean="0">
                <a:solidFill>
                  <a:schemeClr val="tx1"/>
                </a:solidFill>
                <a:effectLst/>
                <a:latin typeface="+mn-lt"/>
                <a:ea typeface="+mn-ea"/>
                <a:cs typeface="+mn-cs"/>
              </a:rPr>
              <a:t>effect added to a particular replica is asynchronously sent to other replicas, and eventually merged into all other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40</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an operation over an object is performed at a replica, it can witness the state of that object. In other words, the set of effects that were already performed on that object will be visible to the newly performed operation. In this figure, deposit 5 and withdraw 6 operations simply add a new effect to the state of Bob’s Bank Account object regardless of its current state. However, let us say Bob now wants to know the balance in his account. He performs a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from session 1, which, lets say, ends up at replica 1.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41</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only</a:t>
            </a:r>
            <a:r>
              <a:rPr lang="en-US" sz="1200" kern="1200" baseline="0" dirty="0" smtClean="0">
                <a:solidFill>
                  <a:schemeClr val="tx1"/>
                </a:solidFill>
                <a:effectLst/>
                <a:latin typeface="+mn-lt"/>
                <a:ea typeface="+mn-ea"/>
                <a:cs typeface="+mn-cs"/>
              </a:rPr>
              <a:t> replica 1 and session 1 for clarity.  Right, so,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ends up at replica 1. Now,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can witness the state of Bob’s bank account object on replica R1. Therefore, the effects d3, d5 and w6 will be visible to </a:t>
            </a:r>
            <a:r>
              <a:rPr lang="en-US" sz="1200" kern="1200" baseline="0" dirty="0" err="1" smtClean="0">
                <a:solidFill>
                  <a:schemeClr val="tx1"/>
                </a:solidFill>
                <a:effectLst/>
                <a:latin typeface="+mn-lt"/>
                <a:ea typeface="+mn-ea"/>
                <a:cs typeface="+mn-cs"/>
              </a:rPr>
              <a:t>gb</a:t>
            </a:r>
            <a:r>
              <a:rPr lang="en-US" sz="1200" kern="1200" baseline="0" dirty="0" smtClean="0">
                <a:solidFill>
                  <a:schemeClr val="tx1"/>
                </a:solidFill>
                <a:effectLst/>
                <a:latin typeface="+mn-lt"/>
                <a:ea typeface="+mn-ea"/>
                <a:cs typeface="+mn-cs"/>
              </a:rPr>
              <a:t>. Now, to discharge </a:t>
            </a:r>
            <a:r>
              <a:rPr lang="en-US" sz="1200" kern="1200" baseline="0" dirty="0" err="1" smtClean="0">
                <a:solidFill>
                  <a:schemeClr val="tx1"/>
                </a:solidFill>
                <a:effectLst/>
                <a:latin typeface="+mn-lt"/>
                <a:ea typeface="+mn-ea"/>
                <a:cs typeface="+mn-cs"/>
              </a:rPr>
              <a:t>B.getBalance</a:t>
            </a:r>
            <a:r>
              <a:rPr lang="en-US" sz="1200" kern="1200" baseline="0" dirty="0" smtClean="0">
                <a:solidFill>
                  <a:schemeClr val="tx1"/>
                </a:solidFill>
                <a:effectLst/>
                <a:latin typeface="+mn-lt"/>
                <a:ea typeface="+mn-ea"/>
                <a:cs typeface="+mn-cs"/>
              </a:rPr>
              <a:t>, it is sufficient to fold over the set of all visible effects.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42</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 balance in Bob’s account is 3+5-6 = 2 dollars.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43</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have sufficiently encoded application requirements of bank account as specifications.</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45</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a:t>
            </a:r>
            <a:r>
              <a:rPr lang="en-US" dirty="0" err="1" smtClean="0"/>
              <a:t>Quelea</a:t>
            </a:r>
            <a:r>
              <a:rPr lang="en-US" baseline="0" dirty="0" smtClean="0"/>
              <a:t> by implementing several small data structures as well as larger benchmarks that involve multiple tables with complex consistency constraints such as foreign key constraints and secondary indexes. I will focus on the </a:t>
            </a:r>
            <a:r>
              <a:rPr lang="en-US" baseline="0" dirty="0" err="1" smtClean="0"/>
              <a:t>RUBiS</a:t>
            </a:r>
            <a:r>
              <a:rPr lang="en-US" baseline="0" dirty="0" smtClean="0"/>
              <a:t> benchmark.</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46</a:t>
            </a:fld>
            <a:endParaRPr lang="en-US"/>
          </a:p>
        </p:txBody>
      </p:sp>
    </p:spTree>
    <p:extLst>
      <p:ext uri="{BB962C8B-B14F-4D97-AF65-F5344CB8AC3E}">
        <p14:creationId xmlns:p14="http://schemas.microsoft.com/office/powerpoint/2010/main" val="3836945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Trace</a:t>
            </a:r>
          </a:p>
        </p:txBody>
      </p:sp>
      <p:sp>
        <p:nvSpPr>
          <p:cNvPr id="4" name="Slide Number Placeholder 3"/>
          <p:cNvSpPr>
            <a:spLocks noGrp="1"/>
          </p:cNvSpPr>
          <p:nvPr>
            <p:ph type="sldNum" sz="quarter" idx="10"/>
          </p:nvPr>
        </p:nvSpPr>
        <p:spPr/>
        <p:txBody>
          <a:bodyPr/>
          <a:lstStyle/>
          <a:p>
            <a:fld id="{04D01D45-5E17-5541-B568-9DFC18BBC014}" type="slidenum">
              <a:rPr lang="en-US" smtClean="0"/>
              <a:t>47</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48</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49</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50</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p:txBody>
      </p:sp>
      <p:sp>
        <p:nvSpPr>
          <p:cNvPr id="4" name="Slide Number Placeholder 3"/>
          <p:cNvSpPr>
            <a:spLocks noGrp="1"/>
          </p:cNvSpPr>
          <p:nvPr>
            <p:ph type="sldNum" sz="quarter" idx="10"/>
          </p:nvPr>
        </p:nvSpPr>
        <p:spPr/>
        <p:txBody>
          <a:bodyPr/>
          <a:lstStyle/>
          <a:p>
            <a:fld id="{04D01D45-5E17-5541-B568-9DFC18BBC014}" type="slidenum">
              <a:rPr lang="en-US" smtClean="0"/>
              <a:t>51</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examples</a:t>
            </a:r>
            <a:r>
              <a:rPr lang="en-US" baseline="0" dirty="0" smtClean="0"/>
              <a:t> we have seen only operate on individual objects. While this is sufficient for simple example, real world applications often involve reasoning about atomic composition of operations on multiple objects, namely transactions. Akin to strongly consistent operations, </a:t>
            </a:r>
            <a:r>
              <a:rPr lang="en-US" baseline="0" dirty="0" err="1" smtClean="0"/>
              <a:t>serializable</a:t>
            </a:r>
            <a:r>
              <a:rPr lang="en-US" baseline="0" dirty="0" smtClean="0"/>
              <a:t> transactions require global coordination, hence are unavailable. Therefore, highly available transactions with relaxed isolation guarantees are considered in real-world web-applications that need to be highly scalable. Few of the standardized and widely used weaker isolation levels are repeatable read, read committed and monotonic atomic view. These isolation levels are very useful to implement foreign key constraints, secondary indexes etc.</a:t>
            </a:r>
          </a:p>
          <a:p>
            <a:endParaRPr lang="en-US" baseline="0" dirty="0" smtClean="0"/>
          </a:p>
          <a:p>
            <a:r>
              <a:rPr lang="en-US" baseline="0" dirty="0" smtClean="0"/>
              <a:t>Akin to choosing consistency-level for operations, choosing an appropriate isolation level for highly-available transactions is error-prone. Fortunately, we can automate this process with help of specifications and classification, just as we did with individual operations and consistency levels. To make our specification language transaction-aware, we had to extend it with just one primitive relation called </a:t>
            </a:r>
            <a:r>
              <a:rPr lang="en-US" baseline="0" dirty="0" err="1" smtClean="0"/>
              <a:t>sametxn</a:t>
            </a:r>
            <a:r>
              <a:rPr lang="en-US" baseline="0" dirty="0" smtClean="0"/>
              <a:t>. </a:t>
            </a:r>
            <a:r>
              <a:rPr lang="en-US" baseline="0" dirty="0" err="1" smtClean="0"/>
              <a:t>Sametxn</a:t>
            </a:r>
            <a:r>
              <a:rPr lang="en-US" baseline="0" dirty="0" smtClean="0"/>
              <a:t> relates two effects if they are produced by operations within a single transaction. By straightforwardly lifting </a:t>
            </a:r>
            <a:r>
              <a:rPr lang="en-US" baseline="0" dirty="0" err="1" smtClean="0"/>
              <a:t>sametxn</a:t>
            </a:r>
            <a:r>
              <a:rPr lang="en-US" baseline="0" dirty="0" smtClean="0"/>
              <a:t> relation from a pair of effects to a pair of sets of effects, we get a derived relation </a:t>
            </a:r>
            <a:r>
              <a:rPr lang="en-US" baseline="0" dirty="0" err="1" smtClean="0"/>
              <a:t>txn</a:t>
            </a:r>
            <a:r>
              <a:rPr lang="en-US" baseline="0" dirty="0" smtClean="0"/>
              <a:t>.</a:t>
            </a:r>
          </a:p>
        </p:txBody>
      </p:sp>
      <p:sp>
        <p:nvSpPr>
          <p:cNvPr id="4" name="Slide Number Placeholder 3"/>
          <p:cNvSpPr>
            <a:spLocks noGrp="1"/>
          </p:cNvSpPr>
          <p:nvPr>
            <p:ph type="sldNum" sz="quarter" idx="10"/>
          </p:nvPr>
        </p:nvSpPr>
        <p:spPr/>
        <p:txBody>
          <a:bodyPr/>
          <a:lstStyle/>
          <a:p>
            <a:fld id="{04D01D45-5E17-5541-B568-9DFC18BBC014}" type="slidenum">
              <a:rPr lang="en-US" smtClean="0"/>
              <a:t>52</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Twitter-like </a:t>
            </a:r>
            <a:r>
              <a:rPr lang="en-US" baseline="0" dirty="0" err="1" smtClean="0"/>
              <a:t>microblogging</a:t>
            </a:r>
            <a:r>
              <a:rPr lang="en-US" baseline="0" dirty="0" smtClean="0"/>
              <a:t> application, which we simply call Twitter. Both applications maintain a copy of user data in form of tables on each replica of the backend store. </a:t>
            </a:r>
            <a:r>
              <a:rPr lang="en-US" baseline="0" dirty="0" err="1" smtClean="0"/>
              <a:t>Rubis</a:t>
            </a:r>
            <a:r>
              <a:rPr lang="en-US" baseline="0" dirty="0" smtClean="0"/>
              <a:t> requires 6 tables, whereas Twitter requires 5. The </a:t>
            </a:r>
            <a:r>
              <a:rPr lang="en-US" baseline="0" dirty="0" err="1" smtClean="0"/>
              <a:t>Rubis</a:t>
            </a:r>
            <a:r>
              <a:rPr lang="en-US" baseline="0" dirty="0" smtClean="0"/>
              <a:t> implementation in </a:t>
            </a:r>
            <a:r>
              <a:rPr lang="en-US" baseline="0" dirty="0" err="1" smtClean="0"/>
              <a:t>Quelea</a:t>
            </a:r>
            <a:r>
              <a:rPr lang="en-US" baseline="0" dirty="0" smtClean="0"/>
              <a:t> defines 17 operations and 6 transactions, and Twitter has 20 operations and 10 transactions. In order to function as per expectations of users, both applications have to ensure certain high-level invariants. For instance, in Twitter, usernames have to be unique, and in </a:t>
            </a:r>
            <a:r>
              <a:rPr lang="en-US" baseline="0" dirty="0" err="1" smtClean="0"/>
              <a:t>Rubis</a:t>
            </a:r>
            <a:r>
              <a:rPr lang="en-US" baseline="0" dirty="0" smtClean="0"/>
              <a:t>, a bidder must always be able to see all bids placed in the current session. We took these high-level requirements and encoded them as specifications for operations and transactions in these two applications. We then relied on </a:t>
            </a:r>
            <a:r>
              <a:rPr lang="en-US" baseline="0" dirty="0" err="1" smtClean="0"/>
              <a:t>Quelea’s</a:t>
            </a:r>
            <a:r>
              <a:rPr lang="en-US" baseline="0" dirty="0" smtClean="0"/>
              <a:t> classification scheme to map these specifications to appropriate store-level consistency and isolation guarantees. Specifically, we considered three consistency levels – eventual, causal and strong consistency, and three isolation levels, Read Committed (RC), Monotonic Atomic View (MAV), and Repeatable Read (RR). As you can see, there are very few zeros in last 6 columns, which highlights the fact the fact that various consistency and isolation levels can be used to ensure various application requirements. In the absence of a specification language and classification scheme, application developers of </a:t>
            </a:r>
            <a:r>
              <a:rPr lang="en-US" baseline="0" dirty="0" err="1" smtClean="0"/>
              <a:t>rubis</a:t>
            </a:r>
            <a:r>
              <a:rPr lang="en-US" baseline="0" dirty="0" smtClean="0"/>
              <a:t> and Twitter are responsible to understand the nuances of each of these consistency and isolation levels, and manually perform this mapping. </a:t>
            </a:r>
            <a:r>
              <a:rPr lang="en-US" baseline="0" dirty="0" err="1" smtClean="0"/>
              <a:t>Quelea</a:t>
            </a:r>
            <a:r>
              <a:rPr lang="en-US" baseline="0" dirty="0" smtClean="0"/>
              <a:t>, therefore serves the purpose of delivering developers for </a:t>
            </a:r>
            <a:r>
              <a:rPr lang="en-US" baseline="0" smtClean="0"/>
              <a:t>such burden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53</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 We answered this question </a:t>
            </a:r>
            <a:r>
              <a:rPr lang="en-US" baseline="0" smtClean="0"/>
              <a:t>in the affirmative</a:t>
            </a:r>
            <a:r>
              <a:rPr lang="en-US" baseline="0" dirty="0" smtClean="0"/>
              <a:t>, and I will spend the next few minutes explaining our solution.</a:t>
            </a:r>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10/30/15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10/30/15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10/30/15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10/30/15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png"/><Relationship Id="rId8" Type="http://schemas.openxmlformats.org/officeDocument/2006/relationships/image" Target="../media/image33.emf"/><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0.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1.png"/><Relationship Id="rId5" Type="http://schemas.openxmlformats.org/officeDocument/2006/relationships/image" Target="../media/image32.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63.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4.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3.jpg"/><Relationship Id="rId5" Type="http://schemas.openxmlformats.org/officeDocument/2006/relationships/hyperlink" Target="http://kcsrk.info/Quelea/" TargetMode="External"/><Relationship Id="rId6" Type="http://schemas.openxmlformats.org/officeDocument/2006/relationships/image" Target="../media/image3.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72.emf"/><Relationship Id="rId6" Type="http://schemas.openxmlformats.org/officeDocument/2006/relationships/image" Target="../media/image73.emf"/><Relationship Id="rId7"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36.emf"/><Relationship Id="rId5" Type="http://schemas.openxmlformats.org/officeDocument/2006/relationships/image" Target="../media/image40.emf"/><Relationship Id="rId6" Type="http://schemas.openxmlformats.org/officeDocument/2006/relationships/image" Target="../media/image75.emf"/><Relationship Id="rId7" Type="http://schemas.openxmlformats.org/officeDocument/2006/relationships/image" Target="../media/image76.emf"/><Relationship Id="rId8" Type="http://schemas.openxmlformats.org/officeDocument/2006/relationships/image" Target="../media/image77.emf"/><Relationship Id="rId9" Type="http://schemas.openxmlformats.org/officeDocument/2006/relationships/image" Target="../media/image78.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emf"/></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smtClean="0"/>
              <a:t>Declarative Programming over Eventually Consistent Data Stores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a:stretch>
            <a:fillRect/>
          </a:stretch>
        </p:blipFill>
        <p:spPr>
          <a:xfrm>
            <a:off x="5426363" y="4774681"/>
            <a:ext cx="2366819" cy="744909"/>
          </a:xfrm>
          <a:prstGeom prst="rect">
            <a:avLst/>
          </a:prstGeom>
        </p:spPr>
      </p:pic>
      <p:pic>
        <p:nvPicPr>
          <p:cNvPr id="8" name="Picture 7"/>
          <p:cNvPicPr>
            <a:picLocks noChangeAspect="1"/>
          </p:cNvPicPr>
          <p:nvPr/>
        </p:nvPicPr>
        <p:blipFill>
          <a:blip r:embed="rId5"/>
          <a:stretch>
            <a:fillRect/>
          </a:stretch>
        </p:blipFill>
        <p:spPr>
          <a:xfrm>
            <a:off x="7625771" y="160048"/>
            <a:ext cx="1235364" cy="1235364"/>
          </a:xfrm>
          <a:prstGeom prst="rect">
            <a:avLst/>
          </a:prstGeom>
        </p:spPr>
      </p:pic>
    </p:spTree>
    <p:extLst>
      <p:ext uri="{BB962C8B-B14F-4D97-AF65-F5344CB8AC3E}">
        <p14:creationId xmlns:p14="http://schemas.microsoft.com/office/powerpoint/2010/main" val="3569204118"/>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1023321" y="5432827"/>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3560950" y="4978988"/>
            <a:ext cx="1234339" cy="68467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pic>
        <p:nvPicPr>
          <p:cNvPr id="15" name="Picture 14"/>
          <p:cNvPicPr>
            <a:picLocks noChangeAspect="1"/>
          </p:cNvPicPr>
          <p:nvPr/>
        </p:nvPicPr>
        <p:blipFill>
          <a:blip r:embed="rId5"/>
          <a:stretch>
            <a:fillRect/>
          </a:stretch>
        </p:blipFill>
        <p:spPr>
          <a:xfrm>
            <a:off x="4795288" y="6147742"/>
            <a:ext cx="2044700" cy="342900"/>
          </a:xfrm>
          <a:prstGeom prst="rect">
            <a:avLst/>
          </a:prstGeom>
        </p:spPr>
      </p:pic>
      <p:sp>
        <p:nvSpPr>
          <p:cNvPr id="16" name="TextBox 15"/>
          <p:cNvSpPr txBox="1"/>
          <p:nvPr/>
        </p:nvSpPr>
        <p:spPr>
          <a:xfrm>
            <a:off x="2515718" y="6079104"/>
            <a:ext cx="2279570" cy="461665"/>
          </a:xfrm>
          <a:prstGeom prst="rect">
            <a:avLst/>
          </a:prstGeom>
          <a:noFill/>
        </p:spPr>
        <p:txBody>
          <a:bodyPr wrap="square" rtlCol="0">
            <a:spAutoFit/>
          </a:bodyPr>
          <a:lstStyle/>
          <a:p>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pic>
        <p:nvPicPr>
          <p:cNvPr id="23" name="Picture 22"/>
          <p:cNvPicPr>
            <a:picLocks noChangeAspect="1"/>
          </p:cNvPicPr>
          <p:nvPr/>
        </p:nvPicPr>
        <p:blipFill>
          <a:blip r:embed="rId9"/>
          <a:stretch>
            <a:fillRect/>
          </a:stretch>
        </p:blipFill>
        <p:spPr>
          <a:xfrm>
            <a:off x="1113775" y="1207833"/>
            <a:ext cx="1085427" cy="1085427"/>
          </a:xfrm>
          <a:prstGeom prst="rect">
            <a:avLst/>
          </a:prstGeom>
        </p:spPr>
      </p:pic>
      <p:pic>
        <p:nvPicPr>
          <p:cNvPr id="25" name="Picture 24"/>
          <p:cNvPicPr>
            <a:picLocks noChangeAspect="1"/>
          </p:cNvPicPr>
          <p:nvPr/>
        </p:nvPicPr>
        <p:blipFill>
          <a:blip r:embed="rId10"/>
          <a:stretch>
            <a:fillRect/>
          </a:stretch>
        </p:blipFill>
        <p:spPr>
          <a:xfrm>
            <a:off x="7026085" y="1287268"/>
            <a:ext cx="1080174" cy="1080174"/>
          </a:xfrm>
          <a:prstGeom prst="rect">
            <a:avLst/>
          </a:prstGeom>
        </p:spPr>
      </p:pic>
      <p:sp>
        <p:nvSpPr>
          <p:cNvPr id="28" name="TextBox 27"/>
          <p:cNvSpPr txBox="1"/>
          <p:nvPr/>
        </p:nvSpPr>
        <p:spPr>
          <a:xfrm>
            <a:off x="1242674" y="2313416"/>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9" name="TextBox 28"/>
          <p:cNvSpPr txBox="1"/>
          <p:nvPr/>
        </p:nvSpPr>
        <p:spPr>
          <a:xfrm>
            <a:off x="7275066" y="23404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pic>
        <p:nvPicPr>
          <p:cNvPr id="28" name="Picture 27"/>
          <p:cNvPicPr>
            <a:picLocks noChangeAspect="1"/>
          </p:cNvPicPr>
          <p:nvPr/>
        </p:nvPicPr>
        <p:blipFill>
          <a:blip r:embed="rId8"/>
          <a:stretch>
            <a:fillRect/>
          </a:stretch>
        </p:blipFill>
        <p:spPr>
          <a:xfrm>
            <a:off x="37896" y="1518633"/>
            <a:ext cx="1085427" cy="1085427"/>
          </a:xfrm>
          <a:prstGeom prst="rect">
            <a:avLst/>
          </a:prstGeom>
        </p:spPr>
      </p:pic>
      <p:pic>
        <p:nvPicPr>
          <p:cNvPr id="34" name="Picture 33"/>
          <p:cNvPicPr>
            <a:picLocks noChangeAspect="1"/>
          </p:cNvPicPr>
          <p:nvPr/>
        </p:nvPicPr>
        <p:blipFill>
          <a:blip r:embed="rId9"/>
          <a:stretch>
            <a:fillRect/>
          </a:stretch>
        </p:blipFill>
        <p:spPr>
          <a:xfrm>
            <a:off x="8146713" y="1377416"/>
            <a:ext cx="1080174" cy="1080174"/>
          </a:xfrm>
          <a:prstGeom prst="rect">
            <a:avLst/>
          </a:prstGeom>
        </p:spPr>
      </p:pic>
      <p:sp>
        <p:nvSpPr>
          <p:cNvPr id="35" name="TextBox 34"/>
          <p:cNvSpPr txBox="1"/>
          <p:nvPr/>
        </p:nvSpPr>
        <p:spPr>
          <a:xfrm>
            <a:off x="157333" y="2690403"/>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36" name="TextBox 35"/>
          <p:cNvSpPr txBox="1"/>
          <p:nvPr/>
        </p:nvSpPr>
        <p:spPr>
          <a:xfrm>
            <a:off x="8259356" y="254918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2" name="TextBox 41"/>
          <p:cNvSpPr txBox="1"/>
          <p:nvPr/>
        </p:nvSpPr>
        <p:spPr>
          <a:xfrm>
            <a:off x="5724520" y="4606689"/>
            <a:ext cx="851690" cy="369332"/>
          </a:xfrm>
          <a:prstGeom prst="rect">
            <a:avLst/>
          </a:prstGeom>
          <a:noFill/>
        </p:spPr>
        <p:txBody>
          <a:bodyPr wrap="none" rtlCol="0">
            <a:spAutoFit/>
          </a:bodyPr>
          <a:lstStyle/>
          <a:p>
            <a:r>
              <a:rPr lang="en-US" b="1" dirty="0" smtClean="0">
                <a:solidFill>
                  <a:srgbClr val="FF0000"/>
                </a:solidFill>
                <a:latin typeface="Minion Pro"/>
                <a:cs typeface="Minion Pro"/>
              </a:rPr>
              <a:t>C</a:t>
            </a:r>
            <a:r>
              <a:rPr lang="en-US" dirty="0" smtClean="0">
                <a:latin typeface="Minion Pro"/>
                <a:cs typeface="Minion Pro"/>
              </a:rPr>
              <a:t>heryl</a:t>
            </a:r>
            <a:endParaRPr lang="en-US" dirty="0">
              <a:latin typeface="Minion Pro"/>
              <a:cs typeface="Minion Pro"/>
            </a:endParaRPr>
          </a:p>
        </p:txBody>
      </p:sp>
      <p:pic>
        <p:nvPicPr>
          <p:cNvPr id="43" name="Picture 42"/>
          <p:cNvPicPr>
            <a:picLocks noChangeAspect="1"/>
          </p:cNvPicPr>
          <p:nvPr/>
        </p:nvPicPr>
        <p:blipFill>
          <a:blip r:embed="rId8"/>
          <a:stretch>
            <a:fillRect/>
          </a:stretch>
        </p:blipFill>
        <p:spPr>
          <a:xfrm>
            <a:off x="5661266" y="3522457"/>
            <a:ext cx="1085427" cy="1085427"/>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319960168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30" name="Content Placeholder 2"/>
          <p:cNvSpPr txBox="1">
            <a:spLocks/>
          </p:cNvSpPr>
          <p:nvPr/>
        </p:nvSpPr>
        <p:spPr>
          <a:xfrm>
            <a:off x="457200" y="2502261"/>
            <a:ext cx="851334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Full atomicity can be ensured without affecting availability.</a:t>
            </a:r>
          </a:p>
        </p:txBody>
      </p:sp>
      <p:sp>
        <p:nvSpPr>
          <p:cNvPr id="31" name="Content Placeholder 2"/>
          <p:cNvSpPr txBox="1">
            <a:spLocks/>
          </p:cNvSpPr>
          <p:nvPr/>
        </p:nvSpPr>
        <p:spPr>
          <a:xfrm>
            <a:off x="457200" y="1169451"/>
            <a:ext cx="8229600" cy="13550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Real applications often use transactions</a:t>
            </a:r>
          </a:p>
          <a:p>
            <a:pPr lvl="1"/>
            <a:r>
              <a:rPr lang="en-US" sz="2000" dirty="0" smtClean="0"/>
              <a:t>To write to multiple objects </a:t>
            </a:r>
            <a:r>
              <a:rPr lang="en-US" sz="2000" dirty="0" smtClean="0">
                <a:solidFill>
                  <a:srgbClr val="E42886"/>
                </a:solidFill>
              </a:rPr>
              <a:t>atomically</a:t>
            </a:r>
          </a:p>
          <a:p>
            <a:pPr lvl="1"/>
            <a:r>
              <a:rPr lang="en-US" sz="2000" dirty="0" smtClean="0"/>
              <a:t>To read consistent state of objects in </a:t>
            </a:r>
            <a:r>
              <a:rPr lang="en-US" sz="2000" dirty="0" smtClean="0">
                <a:solidFill>
                  <a:srgbClr val="E42886"/>
                </a:solidFill>
              </a:rPr>
              <a:t>isolation</a:t>
            </a:r>
            <a:r>
              <a:rPr lang="en-US" sz="2000" dirty="0" smtClean="0"/>
              <a:t>.</a:t>
            </a:r>
          </a:p>
        </p:txBody>
      </p:sp>
      <p:sp>
        <p:nvSpPr>
          <p:cNvPr id="32" name="Content Placeholder 2"/>
          <p:cNvSpPr>
            <a:spLocks noGrp="1"/>
          </p:cNvSpPr>
          <p:nvPr>
            <p:ph idx="1"/>
          </p:nvPr>
        </p:nvSpPr>
        <p:spPr>
          <a:xfrm>
            <a:off x="457200" y="3938531"/>
            <a:ext cx="8229600" cy="1420660"/>
          </a:xfrm>
        </p:spPr>
        <p:txBody>
          <a:bodyPr>
            <a:normAutofit lnSpcReduction="10000"/>
          </a:bodyPr>
          <a:lstStyle/>
          <a:p>
            <a:r>
              <a:rPr lang="en-US" sz="2400" dirty="0" smtClean="0"/>
              <a:t>Our specification language can be extended to specify isolation requirements.</a:t>
            </a:r>
            <a:endParaRPr lang="en-US" sz="2400" dirty="0" smtClean="0"/>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smtClean="0">
                <a:solidFill>
                  <a:srgbClr val="000000"/>
                </a:solidFill>
                <a:latin typeface="Consolas"/>
                <a:cs typeface="Consolas"/>
              </a:rPr>
              <a:t>)</a:t>
            </a:r>
            <a:endParaRPr lang="en-US" sz="2000" dirty="0">
              <a:solidFill>
                <a:srgbClr val="000000"/>
              </a:solidFill>
              <a:latin typeface="Consolas"/>
              <a:cs typeface="Consolas"/>
            </a:endParaRPr>
          </a:p>
          <a:p>
            <a:pPr lvl="1"/>
            <a:r>
              <a:rPr lang="en-US" sz="2000" dirty="0" smtClean="0"/>
              <a:t>Derived relation: </a:t>
            </a:r>
          </a:p>
        </p:txBody>
      </p:sp>
      <p:pic>
        <p:nvPicPr>
          <p:cNvPr id="33" name="Picture 32"/>
          <p:cNvPicPr>
            <a:picLocks noChangeAspect="1"/>
          </p:cNvPicPr>
          <p:nvPr/>
        </p:nvPicPr>
        <p:blipFill>
          <a:blip r:embed="rId4"/>
          <a:stretch>
            <a:fillRect/>
          </a:stretch>
        </p:blipFill>
        <p:spPr>
          <a:xfrm>
            <a:off x="1359360" y="5423948"/>
            <a:ext cx="7611180" cy="288834"/>
          </a:xfrm>
          <a:prstGeom prst="rect">
            <a:avLst/>
          </a:prstGeom>
        </p:spPr>
      </p:pic>
      <p:sp>
        <p:nvSpPr>
          <p:cNvPr id="34" name="Content Placeholder 2"/>
          <p:cNvSpPr txBox="1">
            <a:spLocks/>
          </p:cNvSpPr>
          <p:nvPr/>
        </p:nvSpPr>
        <p:spPr>
          <a:xfrm>
            <a:off x="457200" y="3066646"/>
            <a:ext cx="8229600" cy="9474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Various isolation requirements, on the other hand, affect availability in various ways.</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a:t>
              </a:r>
              <a:br>
                <a:rPr lang="en-US" sz="2000" dirty="0" smtClean="0"/>
              </a:br>
              <a:r>
                <a:rPr lang="en-US" sz="2000" dirty="0" smtClean="0"/>
                <a:t>    </a:t>
              </a:r>
              <a:r>
                <a:rPr lang="en-US" sz="2000" dirty="0" smtClean="0"/>
                <a:t> </a:t>
              </a:r>
              <a:r>
                <a:rPr lang="en-US" sz="2000" dirty="0" err="1" smtClean="0"/>
                <a:t>C.withdraw</a:t>
              </a:r>
              <a:r>
                <a:rPr lang="en-US" sz="2000" dirty="0" smtClean="0"/>
                <a:t>(100</a:t>
              </a:r>
              <a:r>
                <a:rPr lang="en-US" sz="2000" dirty="0" smtClean="0"/>
                <a:t>)</a:t>
              </a:r>
              <a:br>
                <a:rPr lang="en-US" sz="2000" dirty="0" smtClean="0"/>
              </a:br>
              <a:endParaRPr lang="en-US" sz="400" dirty="0" smtClean="0"/>
            </a:p>
            <a:p>
              <a:pPr>
                <a:lnSpc>
                  <a:spcPct val="130000"/>
                </a:lnSpc>
              </a:pPr>
              <a:r>
                <a:rPr lang="en-US" sz="2000" dirty="0" smtClean="0"/>
                <a:t>    </a:t>
              </a: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a:t>
            </a:r>
            <a:endParaRPr lang="en-US" sz="1600" baseline="-25000" dirty="0"/>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endParaRPr lang="en-US" dirty="0">
              <a:solidFill>
                <a:srgbClr val="000000"/>
              </a:solidFill>
            </a:endParaRP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endParaRPr lang="en-US" dirty="0">
              <a:solidFill>
                <a:srgbClr val="000000"/>
              </a:solidFill>
            </a:endParaRP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endParaRPr lang="en-US" dirty="0">
              <a:solidFill>
                <a:srgbClr val="000000"/>
              </a:solidFill>
            </a:endParaRP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a:t>
            </a:r>
            <a:r>
              <a:rPr lang="en-US" sz="2000" dirty="0" smtClean="0">
                <a:solidFill>
                  <a:schemeClr val="tx1"/>
                </a:solidFill>
              </a:rPr>
              <a:t>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0" name="Picture 49" descr="cros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051" y="5533045"/>
            <a:ext cx="274841" cy="274841"/>
          </a:xfrm>
          <a:prstGeom prst="rect">
            <a:avLst/>
          </a:prstGeom>
        </p:spPr>
      </p:pic>
      <p:pic>
        <p:nvPicPr>
          <p:cNvPr id="51" name="Picture 50" descr="ti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6"/>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370300" y="5435502"/>
            <a:ext cx="1690224" cy="1107996"/>
          </a:xfrm>
          <a:prstGeom prst="rect">
            <a:avLst/>
          </a:prstGeom>
        </p:spPr>
        <p:txBody>
          <a:bodyPr wrap="none">
            <a:spAutoFit/>
          </a:bodyPr>
          <a:lstStyle/>
          <a:p>
            <a:pPr algn="ctr"/>
            <a:r>
              <a:rPr lang="en-US" sz="2200" dirty="0" smtClean="0">
                <a:solidFill>
                  <a:srgbClr val="FF0000"/>
                </a:solidFill>
                <a:latin typeface="Minion Pro"/>
                <a:cs typeface="Minion Pro"/>
              </a:rPr>
              <a:t>Reads</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inconsistent</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state!</a:t>
            </a:r>
            <a:endParaRPr lang="en-US" sz="2200" dirty="0">
              <a:solidFill>
                <a:srgbClr val="FF0000"/>
              </a:solidFill>
              <a:latin typeface="Minion Pro"/>
              <a:cs typeface="Minion Pro"/>
            </a:endParaRPr>
          </a:p>
        </p:txBody>
      </p:sp>
    </p:spTree>
    <p:extLst>
      <p:ext uri="{BB962C8B-B14F-4D97-AF65-F5344CB8AC3E}">
        <p14:creationId xmlns:p14="http://schemas.microsoft.com/office/powerpoint/2010/main" val="385650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a:stretch>
            <a:fillRect/>
          </a:stretch>
        </p:blipFill>
        <p:spPr>
          <a:xfrm>
            <a:off x="1431636" y="918181"/>
            <a:ext cx="496454" cy="496454"/>
          </a:xfrm>
          <a:prstGeom prst="rect">
            <a:avLst/>
          </a:prstGeom>
        </p:spPr>
      </p:pic>
      <p:pic>
        <p:nvPicPr>
          <p:cNvPr id="11" name="Picture 10"/>
          <p:cNvPicPr>
            <a:picLocks noChangeAspect="1"/>
          </p:cNvPicPr>
          <p:nvPr/>
        </p:nvPicPr>
        <p:blipFill>
          <a:blip r:embed="rId6"/>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a:stretch>
            <a:fillRect/>
          </a:stretch>
        </p:blipFill>
        <p:spPr>
          <a:xfrm>
            <a:off x="484750" y="496771"/>
            <a:ext cx="842819" cy="842819"/>
          </a:xfrm>
          <a:prstGeom prst="rect">
            <a:avLst/>
          </a:prstGeom>
        </p:spPr>
      </p:pic>
      <p:pic>
        <p:nvPicPr>
          <p:cNvPr id="16" name="Picture 15"/>
          <p:cNvPicPr>
            <a:picLocks noChangeAspect="1"/>
          </p:cNvPicPr>
          <p:nvPr/>
        </p:nvPicPr>
        <p:blipFill>
          <a:blip r:embed="rId10"/>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a:t>
              </a:r>
              <a:r>
                <a:rPr lang="en-US" sz="2000" dirty="0" smtClean="0"/>
                <a:t>transaction (“save”) {   </a:t>
              </a:r>
              <a:r>
                <a:rPr lang="en-US" sz="2000" dirty="0" smtClean="0"/>
                <a:t/>
              </a:r>
              <a:br>
                <a:rPr lang="en-US" sz="2000" dirty="0" smtClean="0"/>
              </a:br>
              <a:r>
                <a:rPr lang="en-US" sz="2000" dirty="0" smtClean="0"/>
                <a:t>    </a:t>
              </a:r>
              <a:r>
                <a:rPr lang="en-US" sz="2000" dirty="0" smtClean="0"/>
                <a:t> </a:t>
              </a:r>
              <a:r>
                <a:rPr lang="en-US" sz="2000" dirty="0" err="1" smtClean="0"/>
                <a:t>C.withdraw</a:t>
              </a:r>
              <a:r>
                <a:rPr lang="en-US" sz="2000" dirty="0" smtClean="0"/>
                <a:t>(100</a:t>
              </a:r>
              <a:r>
                <a:rPr lang="en-US" sz="2000" dirty="0" smtClean="0"/>
                <a:t>)</a:t>
              </a:r>
              <a:br>
                <a:rPr lang="en-US" sz="2000" dirty="0" smtClean="0"/>
              </a:br>
              <a:endParaRPr lang="en-US" sz="400" dirty="0" smtClean="0"/>
            </a:p>
            <a:p>
              <a:pPr>
                <a:lnSpc>
                  <a:spcPct val="130000"/>
                </a:lnSpc>
              </a:pPr>
              <a:r>
                <a:rPr lang="en-US" sz="2000" dirty="0" smtClean="0"/>
                <a:t>    </a:t>
              </a: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r>
                <a:rPr lang="en-US" sz="2000" dirty="0" smtClean="0"/>
                <a:t>}</a:t>
              </a: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endParaRPr lang="en-US" dirty="0">
              <a:solidFill>
                <a:srgbClr val="000000"/>
              </a:solidFill>
            </a:endParaRP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S </a:t>
            </a:r>
            <a:r>
              <a:rPr lang="en-US" dirty="0">
                <a:solidFill>
                  <a:srgbClr val="000000"/>
                </a:solidFill>
                <a:sym typeface="Wingdings"/>
              </a:rPr>
              <a:t> </a:t>
            </a:r>
            <a:r>
              <a:rPr lang="en-US" dirty="0" smtClean="0">
                <a:solidFill>
                  <a:srgbClr val="000000"/>
                </a:solidFill>
                <a:sym typeface="Wingdings"/>
              </a:rPr>
              <a:t>D</a:t>
            </a:r>
            <a:r>
              <a:rPr lang="en-US" dirty="0" smtClean="0">
                <a:solidFill>
                  <a:srgbClr val="000000"/>
                </a:solidFill>
              </a:rPr>
              <a:t>(</a:t>
            </a:r>
            <a:r>
              <a:rPr lang="en-US" dirty="0">
                <a:solidFill>
                  <a:srgbClr val="000000"/>
                </a:solidFill>
              </a:rPr>
              <a:t>100</a:t>
            </a:r>
            <a:r>
              <a:rPr lang="en-US" dirty="0" smtClean="0">
                <a:solidFill>
                  <a:srgbClr val="000000"/>
                </a:solidFill>
              </a:rPr>
              <a:t>)</a:t>
            </a:r>
            <a:endParaRPr lang="en-US" dirty="0">
              <a:solidFill>
                <a:srgbClr val="000000"/>
              </a:solidFill>
            </a:endParaRP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endParaRPr lang="en-US" dirty="0">
              <a:solidFill>
                <a:srgbClr val="000000"/>
              </a:solidFill>
            </a:endParaRP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a:t>
            </a:r>
            <a:r>
              <a:rPr lang="en-US" sz="2000" dirty="0" smtClean="0">
                <a:solidFill>
                  <a:schemeClr val="tx1"/>
                </a:solidFill>
              </a:rPr>
              <a:t>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1" name="Picture 50" descr="t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5"/>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487945" y="5435502"/>
            <a:ext cx="1454933" cy="1107996"/>
          </a:xfrm>
          <a:prstGeom prst="rect">
            <a:avLst/>
          </a:prstGeom>
        </p:spPr>
        <p:txBody>
          <a:bodyPr wrap="none">
            <a:spAutoFit/>
          </a:bodyPr>
          <a:lstStyle/>
          <a:p>
            <a:pPr algn="ctr"/>
            <a:r>
              <a:rPr lang="en-US" sz="2200" dirty="0" smtClean="0">
                <a:solidFill>
                  <a:srgbClr val="008000"/>
                </a:solidFill>
                <a:latin typeface="Minion Pro"/>
                <a:cs typeface="Minion Pro"/>
              </a:rPr>
              <a:t>Reads</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consistent</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state.</a:t>
            </a:r>
            <a:endParaRPr lang="en-US" sz="2200" dirty="0">
              <a:solidFill>
                <a:srgbClr val="008000"/>
              </a:solidFill>
              <a:latin typeface="Minion Pro"/>
              <a:cs typeface="Minion Pro"/>
            </a:endParaRPr>
          </a:p>
        </p:txBody>
      </p:sp>
      <p:sp>
        <p:nvSpPr>
          <p:cNvPr id="24" name="Oval 23"/>
          <p:cNvSpPr/>
          <p:nvPr/>
        </p:nvSpPr>
        <p:spPr>
          <a:xfrm>
            <a:off x="5817966" y="5481323"/>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pic>
        <p:nvPicPr>
          <p:cNvPr id="25" name="Picture 24" descr="t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28" y="5481323"/>
            <a:ext cx="474600" cy="355951"/>
          </a:xfrm>
          <a:prstGeom prst="rect">
            <a:avLst/>
          </a:prstGeom>
        </p:spPr>
      </p:pic>
      <p:cxnSp>
        <p:nvCxnSpPr>
          <p:cNvPr id="26" name="Curved Connector 25"/>
          <p:cNvCxnSpPr>
            <a:stCxn id="24" idx="6"/>
          </p:cNvCxnSpPr>
          <p:nvPr/>
        </p:nvCxnSpPr>
        <p:spPr>
          <a:xfrm flipH="1" flipV="1">
            <a:off x="4612972" y="2916465"/>
            <a:ext cx="1664401" cy="2776899"/>
          </a:xfrm>
          <a:prstGeom prst="curvedConnector4">
            <a:avLst>
              <a:gd name="adj1" fmla="val -13735"/>
              <a:gd name="adj2" fmla="val 7188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5"/>
          <a:stretch>
            <a:fillRect/>
          </a:stretch>
        </p:blipFill>
        <p:spPr>
          <a:xfrm flipH="1">
            <a:off x="243796" y="3698152"/>
            <a:ext cx="1080174" cy="1080174"/>
          </a:xfrm>
          <a:prstGeom prst="rect">
            <a:avLst/>
          </a:prstGeom>
        </p:spPr>
      </p:pic>
      <p:cxnSp>
        <p:nvCxnSpPr>
          <p:cNvPr id="32" name="Curved Connector 31"/>
          <p:cNvCxnSpPr/>
          <p:nvPr/>
        </p:nvCxnSpPr>
        <p:spPr>
          <a:xfrm rot="10800000" flipV="1">
            <a:off x="1191504" y="2916465"/>
            <a:ext cx="1010212" cy="970779"/>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26578" y="477832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5" name="Rectangle 44"/>
          <p:cNvSpPr/>
          <p:nvPr/>
        </p:nvSpPr>
        <p:spPr>
          <a:xfrm>
            <a:off x="2597176" y="3347678"/>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spTree>
    <p:extLst>
      <p:ext uri="{BB962C8B-B14F-4D97-AF65-F5344CB8AC3E}">
        <p14:creationId xmlns:p14="http://schemas.microsoft.com/office/powerpoint/2010/main" val="2403456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4"/>
                                        </p:tgtEl>
                                        <p:attrNameLst>
                                          <p:attrName>style.visibility</p:attrName>
                                        </p:attrNameLst>
                                      </p:cBhvr>
                                      <p:to>
                                        <p:strVal val="hidden"/>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up)">
                                      <p:cBhvr>
                                        <p:cTn id="55" dur="500"/>
                                        <p:tgtEl>
                                          <p:spTgt spid="61"/>
                                        </p:tgtEl>
                                      </p:cBhvr>
                                    </p:animEffect>
                                  </p:childTnLst>
                                </p:cTn>
                              </p:par>
                              <p:par>
                                <p:cTn id="56" presetID="1"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P spid="24" grpId="0" animBg="1"/>
      <p:bldP spid="44" grpId="0"/>
      <p:bldP spid="44" grpId="1"/>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6015" y="4135726"/>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a:t>
              </a:r>
              <a:r>
                <a:rPr lang="en-US" dirty="0" smtClean="0"/>
                <a:t>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r>
                <a:rPr lang="en-US" dirty="0" smtClean="0"/>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3857665"/>
            <a:ext cx="1085427" cy="1085427"/>
          </a:xfrm>
          <a:prstGeom prst="rect">
            <a:avLst/>
          </a:prstGeom>
        </p:spPr>
      </p:pic>
      <p:pic>
        <p:nvPicPr>
          <p:cNvPr id="12" name="Picture 11"/>
          <p:cNvPicPr>
            <a:picLocks noChangeAspect="1"/>
          </p:cNvPicPr>
          <p:nvPr/>
        </p:nvPicPr>
        <p:blipFill>
          <a:blip r:embed="rId4"/>
          <a:stretch>
            <a:fillRect/>
          </a:stretch>
        </p:blipFill>
        <p:spPr>
          <a:xfrm>
            <a:off x="8259356" y="3865071"/>
            <a:ext cx="1080174" cy="1080174"/>
          </a:xfrm>
          <a:prstGeom prst="rect">
            <a:avLst/>
          </a:prstGeom>
        </p:spPr>
      </p:pic>
      <p:sp>
        <p:nvSpPr>
          <p:cNvPr id="13" name="TextBox 12"/>
          <p:cNvSpPr txBox="1"/>
          <p:nvPr/>
        </p:nvSpPr>
        <p:spPr>
          <a:xfrm>
            <a:off x="157333" y="4945245"/>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4943092"/>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4141126"/>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a:t>
              </a: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x + y</a:t>
              </a:r>
              <a:endParaRPr lang="en-US" dirty="0"/>
            </a:p>
            <a:p>
              <a:pPr>
                <a:lnSpc>
                  <a:spcPct val="130000"/>
                </a:lnSpc>
              </a:pPr>
              <a:endParaRPr lang="en-US" dirty="0"/>
            </a:p>
          </p:txBody>
        </p:sp>
      </p:grpSp>
      <p:sp>
        <p:nvSpPr>
          <p:cNvPr id="22" name="Oval 21"/>
          <p:cNvSpPr/>
          <p:nvPr/>
        </p:nvSpPr>
        <p:spPr>
          <a:xfrm>
            <a:off x="3483341" y="5029435"/>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5045509"/>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21" name="Can 20"/>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r>
              <a:rPr lang="en-US" dirty="0" smtClean="0">
                <a:solidFill>
                  <a:srgbClr val="000000"/>
                </a:solidFill>
              </a:rPr>
              <a:t>)</a:t>
            </a:r>
            <a:br>
              <a:rPr lang="en-US" dirty="0" smtClean="0">
                <a:solidFill>
                  <a:srgbClr val="000000"/>
                </a:solidFill>
              </a:rPr>
            </a:br>
            <a:r>
              <a:rPr lang="en-US" dirty="0" smtClean="0">
                <a:solidFill>
                  <a:srgbClr val="000000"/>
                </a:solidFill>
              </a:rPr>
              <a:t>S </a:t>
            </a:r>
            <a:r>
              <a:rPr lang="en-US" dirty="0">
                <a:solidFill>
                  <a:srgbClr val="000000"/>
                </a:solidFill>
                <a:sym typeface="Wingdings"/>
              </a:rPr>
              <a:t> D</a:t>
            </a:r>
            <a:r>
              <a:rPr lang="en-US" dirty="0">
                <a:solidFill>
                  <a:srgbClr val="000000"/>
                </a:solidFill>
              </a:rPr>
              <a:t>(100)</a:t>
            </a:r>
            <a:endParaRPr lang="en-US" dirty="0">
              <a:solidFill>
                <a:srgbClr val="000000"/>
              </a:solidFill>
            </a:endParaRPr>
          </a:p>
        </p:txBody>
      </p:sp>
      <p:sp>
        <p:nvSpPr>
          <p:cNvPr id="23" name="TextBox 22"/>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24" name="Can 23"/>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endParaRPr lang="en-US" dirty="0">
              <a:solidFill>
                <a:srgbClr val="000000"/>
              </a:solidFill>
            </a:endParaRPr>
          </a:p>
        </p:txBody>
      </p:sp>
      <p:sp>
        <p:nvSpPr>
          <p:cNvPr id="25" name="Can 24"/>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endParaRPr lang="en-US" dirty="0">
              <a:solidFill>
                <a:srgbClr val="000000"/>
              </a:solidFill>
            </a:endParaRPr>
          </a:p>
        </p:txBody>
      </p:sp>
      <p:sp>
        <p:nvSpPr>
          <p:cNvPr id="30" name="TextBox 29"/>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31" name="TextBox 30"/>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33" name="TextBox 32"/>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34" name="Rectangle 33"/>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a:t>
            </a:r>
            <a:r>
              <a:rPr lang="en-US" sz="2000" dirty="0" smtClean="0">
                <a:solidFill>
                  <a:schemeClr val="tx1"/>
                </a:solidFill>
              </a:rPr>
              <a:t>Store</a:t>
            </a:r>
            <a:endParaRPr lang="en-US" sz="2000" dirty="0">
              <a:solidFill>
                <a:schemeClr val="tx1"/>
              </a:solidFill>
            </a:endParaRPr>
          </a:p>
        </p:txBody>
      </p:sp>
      <p:sp>
        <p:nvSpPr>
          <p:cNvPr id="35" name="Oval 34"/>
          <p:cNvSpPr/>
          <p:nvPr/>
        </p:nvSpPr>
        <p:spPr>
          <a:xfrm>
            <a:off x="5072249"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600" baseline="-25000" dirty="0">
              <a:solidFill>
                <a:prstClr val="black"/>
              </a:solidFill>
            </a:endParaRPr>
          </a:p>
        </p:txBody>
      </p:sp>
      <p:cxnSp>
        <p:nvCxnSpPr>
          <p:cNvPr id="36" name="Curved Connector 35"/>
          <p:cNvCxnSpPr>
            <a:stCxn id="22" idx="7"/>
            <a:endCxn id="21" idx="3"/>
          </p:cNvCxnSpPr>
          <p:nvPr/>
        </p:nvCxnSpPr>
        <p:spPr>
          <a:xfrm rot="16200000" flipV="1">
            <a:off x="1875791" y="3091861"/>
            <a:ext cx="2175075" cy="182428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6" idx="6"/>
          </p:cNvCxnSpPr>
          <p:nvPr/>
        </p:nvCxnSpPr>
        <p:spPr>
          <a:xfrm flipH="1" flipV="1">
            <a:off x="2158374" y="2923527"/>
            <a:ext cx="1784374" cy="2773390"/>
          </a:xfrm>
          <a:prstGeom prst="curvedConnector4">
            <a:avLst>
              <a:gd name="adj1" fmla="val -12811"/>
              <a:gd name="adj2" fmla="val 6965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8722" y="3295952"/>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cxnSp>
        <p:nvCxnSpPr>
          <p:cNvPr id="39" name="Curved Connector 38"/>
          <p:cNvCxnSpPr>
            <a:stCxn id="27" idx="0"/>
            <a:endCxn id="25" idx="3"/>
          </p:cNvCxnSpPr>
          <p:nvPr/>
        </p:nvCxnSpPr>
        <p:spPr>
          <a:xfrm rot="5400000" flipH="1" flipV="1">
            <a:off x="5125061" y="3093357"/>
            <a:ext cx="2129044" cy="1775260"/>
          </a:xfrm>
          <a:prstGeom prst="curvedConnector3">
            <a:avLst>
              <a:gd name="adj1" fmla="val 7872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Document 42"/>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a:t>
            </a:r>
            <a:r>
              <a:rPr lang="en-US" dirty="0" smtClean="0"/>
              <a:t>    0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a:t>
            </a:r>
            <a:r>
              <a:rPr lang="en-US" dirty="0" smtClean="0">
                <a:sym typeface="Wingdings"/>
              </a:rPr>
              <a:t>x + y</a:t>
            </a:r>
            <a:endParaRPr lang="en-US" dirty="0"/>
          </a:p>
          <a:p>
            <a:pPr>
              <a:lnSpc>
                <a:spcPct val="130000"/>
              </a:lnSpc>
            </a:pPr>
            <a:endParaRPr lang="en-US" dirty="0"/>
          </a:p>
        </p:txBody>
      </p:sp>
      <p:cxnSp>
        <p:nvCxnSpPr>
          <p:cNvPr id="44" name="Curved Connector 43"/>
          <p:cNvCxnSpPr>
            <a:stCxn id="35" idx="2"/>
          </p:cNvCxnSpPr>
          <p:nvPr/>
        </p:nvCxnSpPr>
        <p:spPr>
          <a:xfrm rot="10800000">
            <a:off x="4612975" y="2916465"/>
            <a:ext cx="459275" cy="2780452"/>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2" name="Document 31"/>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a:t>
            </a:r>
            <a:r>
              <a:rPr lang="en-US" dirty="0" smtClean="0"/>
              <a:t>    </a:t>
            </a:r>
            <a:r>
              <a:rPr lang="en-US" dirty="0" smtClean="0"/>
              <a:t>0</a:t>
            </a:r>
            <a:r>
              <a:rPr lang="en-US" dirty="0" smtClean="0"/>
              <a:t>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    </a:t>
            </a:r>
            <a:r>
              <a:rPr lang="en-US" dirty="0" smtClean="0"/>
              <a:t>0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0 </a:t>
            </a:r>
            <a:r>
              <a:rPr lang="en-US" dirty="0" smtClean="0">
                <a:sym typeface="Wingdings"/>
              </a:rPr>
              <a:t> </a:t>
            </a:r>
            <a:r>
              <a:rPr lang="en-US" dirty="0" smtClean="0">
                <a:sym typeface="Wingdings"/>
              </a:rPr>
              <a:t>0 </a:t>
            </a:r>
            <a:r>
              <a:rPr lang="en-US" dirty="0" smtClean="0">
                <a:sym typeface="Wingdings"/>
              </a:rPr>
              <a:t>+ 0</a:t>
            </a:r>
            <a:endParaRPr lang="en-US" dirty="0"/>
          </a:p>
          <a:p>
            <a:pPr>
              <a:lnSpc>
                <a:spcPct val="130000"/>
              </a:lnSpc>
            </a:pPr>
            <a:endParaRPr lang="en-US" dirty="0"/>
          </a:p>
        </p:txBody>
      </p:sp>
      <p:pic>
        <p:nvPicPr>
          <p:cNvPr id="51" name="Picture 50" descr="cros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963" y="5908957"/>
            <a:ext cx="274841" cy="274841"/>
          </a:xfrm>
          <a:prstGeom prst="rect">
            <a:avLst/>
          </a:prstGeom>
        </p:spPr>
      </p:pic>
    </p:spTree>
    <p:extLst>
      <p:ext uri="{BB962C8B-B14F-4D97-AF65-F5344CB8AC3E}">
        <p14:creationId xmlns:p14="http://schemas.microsoft.com/office/powerpoint/2010/main" val="4092913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0"/>
                            </p:stCondLst>
                            <p:childTnLst>
                              <p:par>
                                <p:cTn id="19" presetID="22" presetClass="entr" presetSubtype="4"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down)">
                                      <p:cBhvr>
                                        <p:cTn id="21" dur="500"/>
                                        <p:tgtEl>
                                          <p:spTgt spid="4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43"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6015" y="1946582"/>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a:t>
              </a:r>
              <a:r>
                <a:rPr lang="en-US" dirty="0" smtClean="0"/>
                <a:t>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r>
                <a:rPr lang="en-US" dirty="0" smtClean="0"/>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1668521"/>
            <a:ext cx="1085427" cy="1085427"/>
          </a:xfrm>
          <a:prstGeom prst="rect">
            <a:avLst/>
          </a:prstGeom>
        </p:spPr>
      </p:pic>
      <p:pic>
        <p:nvPicPr>
          <p:cNvPr id="12" name="Picture 11"/>
          <p:cNvPicPr>
            <a:picLocks noChangeAspect="1"/>
          </p:cNvPicPr>
          <p:nvPr/>
        </p:nvPicPr>
        <p:blipFill>
          <a:blip r:embed="rId4"/>
          <a:stretch>
            <a:fillRect/>
          </a:stretch>
        </p:blipFill>
        <p:spPr>
          <a:xfrm>
            <a:off x="8259356" y="1675927"/>
            <a:ext cx="1080174" cy="1080174"/>
          </a:xfrm>
          <a:prstGeom prst="rect">
            <a:avLst/>
          </a:prstGeom>
        </p:spPr>
      </p:pic>
      <p:sp>
        <p:nvSpPr>
          <p:cNvPr id="13" name="TextBox 12"/>
          <p:cNvSpPr txBox="1"/>
          <p:nvPr/>
        </p:nvSpPr>
        <p:spPr>
          <a:xfrm>
            <a:off x="157333" y="2756101"/>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27539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1951982"/>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r>
                <a:rPr lang="en-US" dirty="0" smtClean="0"/>
                <a:t>transaction (“</a:t>
              </a:r>
              <a:r>
                <a:rPr lang="en-US" dirty="0" err="1" smtClean="0"/>
                <a:t>totalBal</a:t>
              </a:r>
              <a:r>
                <a:rPr lang="en-US" dirty="0" smtClean="0"/>
                <a:t>”) {   </a:t>
              </a:r>
              <a:r>
                <a:rPr lang="en-US" dirty="0" smtClean="0"/>
                <a:t/>
              </a:r>
              <a:br>
                <a:rPr lang="en-US" dirty="0" smtClean="0"/>
              </a:br>
              <a:r>
                <a:rPr lang="en-US" dirty="0" smtClean="0"/>
                <a:t>    </a:t>
              </a: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x + y</a:t>
              </a:r>
              <a:endParaRPr lang="en-US" dirty="0"/>
            </a:p>
            <a:p>
              <a:pPr>
                <a:lnSpc>
                  <a:spcPct val="130000"/>
                </a:lnSpc>
              </a:pPr>
              <a:r>
                <a:rPr lang="en-US" dirty="0" smtClean="0"/>
                <a:t>}</a:t>
              </a:r>
              <a:endParaRPr lang="en-US" dirty="0"/>
            </a:p>
          </p:txBody>
        </p:sp>
      </p:grpSp>
      <p:sp>
        <p:nvSpPr>
          <p:cNvPr id="22" name="Oval 21"/>
          <p:cNvSpPr/>
          <p:nvPr/>
        </p:nvSpPr>
        <p:spPr>
          <a:xfrm>
            <a:off x="3483341" y="2840291"/>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2831707"/>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35" name="Oval 34"/>
          <p:cNvSpPr/>
          <p:nvPr/>
        </p:nvSpPr>
        <p:spPr>
          <a:xfrm>
            <a:off x="5072249"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200" baseline="-25000" dirty="0"/>
          </a:p>
        </p:txBody>
      </p:sp>
      <p:sp>
        <p:nvSpPr>
          <p:cNvPr id="43" name="Document 42"/>
          <p:cNvSpPr/>
          <p:nvPr/>
        </p:nvSpPr>
        <p:spPr>
          <a:xfrm>
            <a:off x="5584149" y="2463422"/>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a:t>
            </a:r>
            <a:r>
              <a:rPr lang="en-US" dirty="0" smtClean="0">
                <a:sym typeface="Wingdings"/>
              </a:rPr>
              <a:t>x + y</a:t>
            </a:r>
            <a:endParaRPr lang="en-US" dirty="0"/>
          </a:p>
          <a:p>
            <a:pPr>
              <a:lnSpc>
                <a:spcPct val="130000"/>
              </a:lnSpc>
            </a:pPr>
            <a:r>
              <a:rPr lang="en-US" dirty="0" smtClean="0"/>
              <a:t>}</a:t>
            </a:r>
            <a:endParaRPr lang="en-US" dirty="0"/>
          </a:p>
        </p:txBody>
      </p:sp>
      <p:sp>
        <p:nvSpPr>
          <p:cNvPr id="32" name="Document 31"/>
          <p:cNvSpPr/>
          <p:nvPr/>
        </p:nvSpPr>
        <p:spPr>
          <a:xfrm>
            <a:off x="5584149" y="2469984"/>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a:t>
            </a:r>
            <a:r>
              <a:rPr lang="en-US" dirty="0" smtClean="0"/>
              <a:t>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100</a:t>
            </a:r>
            <a:r>
              <a:rPr lang="en-US" dirty="0" smtClean="0"/>
              <a:t> </a:t>
            </a:r>
            <a:r>
              <a:rPr lang="en-US" dirty="0" smtClean="0">
                <a:sym typeface="Wingdings"/>
              </a:rPr>
              <a:t> </a:t>
            </a:r>
            <a:r>
              <a:rPr lang="en-US" dirty="0" err="1" smtClean="0"/>
              <a:t>S.getBalance</a:t>
            </a:r>
            <a:r>
              <a:rPr lang="en-US" dirty="0" smtClean="0"/>
              <a:t>()</a:t>
            </a:r>
            <a:br>
              <a:rPr lang="en-US" dirty="0" smtClean="0"/>
            </a:br>
            <a:r>
              <a:rPr lang="en-US" dirty="0" smtClean="0"/>
              <a:t>    100 </a:t>
            </a:r>
            <a:r>
              <a:rPr lang="en-US" dirty="0" smtClean="0">
                <a:sym typeface="Wingdings"/>
              </a:rPr>
              <a:t> </a:t>
            </a:r>
            <a:r>
              <a:rPr lang="en-US" dirty="0" smtClean="0">
                <a:sym typeface="Wingdings"/>
              </a:rPr>
              <a:t>0 +100</a:t>
            </a:r>
            <a:endParaRPr lang="en-US" dirty="0"/>
          </a:p>
          <a:p>
            <a:pPr>
              <a:lnSpc>
                <a:spcPct val="130000"/>
              </a:lnSpc>
            </a:pPr>
            <a:r>
              <a:rPr lang="en-US" dirty="0" smtClean="0"/>
              <a:t>}</a:t>
            </a:r>
            <a:endParaRPr lang="en-US" dirty="0"/>
          </a:p>
        </p:txBody>
      </p:sp>
      <p:cxnSp>
        <p:nvCxnSpPr>
          <p:cNvPr id="40" name="Straight Arrow Connector 39"/>
          <p:cNvCxnSpPr>
            <a:stCxn id="22" idx="6"/>
            <a:endCxn id="27" idx="2"/>
          </p:cNvCxnSpPr>
          <p:nvPr/>
        </p:nvCxnSpPr>
        <p:spPr>
          <a:xfrm flipV="1">
            <a:off x="3942748" y="3043748"/>
            <a:ext cx="1129501" cy="85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6" idx="6"/>
            <a:endCxn id="35" idx="2"/>
          </p:cNvCxnSpPr>
          <p:nvPr/>
        </p:nvCxnSpPr>
        <p:spPr>
          <a:xfrm>
            <a:off x="3942748" y="3507773"/>
            <a:ext cx="1129501"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29049" y="2655625"/>
            <a:ext cx="432180" cy="369332"/>
          </a:xfrm>
          <a:prstGeom prst="rect">
            <a:avLst/>
          </a:prstGeom>
          <a:noFill/>
        </p:spPr>
        <p:txBody>
          <a:bodyPr wrap="none" rtlCol="0">
            <a:spAutoFit/>
          </a:bodyPr>
          <a:lstStyle/>
          <a:p>
            <a:r>
              <a:rPr lang="en-US" dirty="0" err="1" smtClean="0"/>
              <a:t>vis</a:t>
            </a:r>
            <a:endParaRPr lang="en-US" dirty="0"/>
          </a:p>
        </p:txBody>
      </p:sp>
      <p:sp>
        <p:nvSpPr>
          <p:cNvPr id="46" name="TextBox 45"/>
          <p:cNvSpPr txBox="1"/>
          <p:nvPr/>
        </p:nvSpPr>
        <p:spPr>
          <a:xfrm>
            <a:off x="4229049" y="3507773"/>
            <a:ext cx="432180" cy="369332"/>
          </a:xfrm>
          <a:prstGeom prst="rect">
            <a:avLst/>
          </a:prstGeom>
          <a:noFill/>
        </p:spPr>
        <p:txBody>
          <a:bodyPr wrap="none" rtlCol="0">
            <a:spAutoFit/>
          </a:bodyPr>
          <a:lstStyle/>
          <a:p>
            <a:r>
              <a:rPr lang="en-US" dirty="0" err="1" smtClean="0"/>
              <a:t>vis</a:t>
            </a:r>
            <a:endParaRPr lang="en-US" dirty="0"/>
          </a:p>
        </p:txBody>
      </p:sp>
      <p:pic>
        <p:nvPicPr>
          <p:cNvPr id="47" name="Picture 46" descr="ti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088" y="3618535"/>
            <a:ext cx="372336" cy="279253"/>
          </a:xfrm>
          <a:prstGeom prst="rect">
            <a:avLst/>
          </a:prstGeom>
        </p:spPr>
      </p:pic>
      <p:pic>
        <p:nvPicPr>
          <p:cNvPr id="29" name="Picture 2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5" y="5463616"/>
            <a:ext cx="5156200" cy="368300"/>
          </a:xfrm>
          <a:prstGeom prst="rect">
            <a:avLst/>
          </a:prstGeom>
        </p:spPr>
      </p:pic>
      <p:pic>
        <p:nvPicPr>
          <p:cNvPr id="48" name="Picture 4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3343" y="5902138"/>
            <a:ext cx="5194300" cy="368300"/>
          </a:xfrm>
          <a:prstGeom prst="rect">
            <a:avLst/>
          </a:prstGeom>
        </p:spPr>
      </p:pic>
      <p:pic>
        <p:nvPicPr>
          <p:cNvPr id="49" name="Picture 4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98" y="5000063"/>
            <a:ext cx="7785100" cy="368300"/>
          </a:xfrm>
          <a:prstGeom prst="rect">
            <a:avLst/>
          </a:prstGeom>
        </p:spPr>
      </p:pic>
    </p:spTree>
    <p:extLst>
      <p:ext uri="{BB962C8B-B14F-4D97-AF65-F5344CB8AC3E}">
        <p14:creationId xmlns:p14="http://schemas.microsoft.com/office/powerpoint/2010/main" val="175933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35" grpId="0" animBg="1"/>
      <p:bldP spid="43" grpId="0" animBg="1"/>
      <p:bldP spid="32" grpId="0" animBg="1"/>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Various </a:t>
            </a:r>
            <a:r>
              <a:rPr lang="en-US" sz="3200" dirty="0" smtClean="0">
                <a:solidFill>
                  <a:srgbClr val="E42886"/>
                </a:solidFill>
              </a:rPr>
              <a:t>transaction isolation levels </a:t>
            </a:r>
            <a:r>
              <a:rPr lang="en-US" sz="3200" dirty="0" smtClean="0"/>
              <a:t>provided by stores can be specified.</a:t>
            </a:r>
            <a:endParaRPr lang="en-US" sz="3200" dirty="0"/>
          </a:p>
        </p:txBody>
      </p:sp>
    </p:spTree>
    <p:extLst>
      <p:ext uri="{BB962C8B-B14F-4D97-AF65-F5344CB8AC3E}">
        <p14:creationId xmlns:p14="http://schemas.microsoft.com/office/powerpoint/2010/main" val="297502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a:t>
            </a:r>
            <a:r>
              <a:rPr lang="en-US" dirty="0" smtClean="0"/>
              <a:t>Committed</a:t>
            </a:r>
            <a:endParaRPr lang="en-US" dirty="0"/>
          </a:p>
        </p:txBody>
      </p:sp>
      <p:grpSp>
        <p:nvGrpSpPr>
          <p:cNvPr id="9" name="Group 8"/>
          <p:cNvGrpSpPr/>
          <p:nvPr/>
        </p:nvGrpSpPr>
        <p:grpSpPr>
          <a:xfrm>
            <a:off x="1782370" y="2629310"/>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629310"/>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565737"/>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3152337"/>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3112020"/>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96530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726481"/>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965305"/>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54416" y="4896112"/>
            <a:ext cx="8935008" cy="627666"/>
          </a:xfrm>
          <a:prstGeom prst="rect">
            <a:avLst/>
          </a:prstGeom>
        </p:spPr>
      </p:pic>
      <p:sp>
        <p:nvSpPr>
          <p:cNvPr id="18" name="TextBox 17"/>
          <p:cNvSpPr txBox="1"/>
          <p:nvPr/>
        </p:nvSpPr>
        <p:spPr>
          <a:xfrm>
            <a:off x="1151573" y="1310023"/>
            <a:ext cx="7216588" cy="830997"/>
          </a:xfrm>
          <a:prstGeom prst="rect">
            <a:avLst/>
          </a:prstGeom>
          <a:noFill/>
        </p:spPr>
        <p:txBody>
          <a:bodyPr wrap="square" rtlCol="0">
            <a:spAutoFit/>
          </a:bodyPr>
          <a:lstStyle/>
          <a:p>
            <a:pPr algn="ctr"/>
            <a:r>
              <a:rPr lang="en-US" sz="2400" dirty="0" smtClean="0"/>
              <a:t>RC is the isolation level that directly follows the atomicity of committed transactions.</a:t>
            </a:r>
            <a:endParaRPr lang="en-US" sz="2400" dirty="0"/>
          </a:p>
        </p:txBody>
      </p:sp>
    </p:spTree>
    <p:extLst>
      <p:ext uri="{BB962C8B-B14F-4D97-AF65-F5344CB8AC3E}">
        <p14:creationId xmlns:p14="http://schemas.microsoft.com/office/powerpoint/2010/main" val="4141835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917552" cy="830997"/>
          </a:xfrm>
          <a:prstGeom prst="rect">
            <a:avLst/>
          </a:prstGeom>
          <a:noFill/>
        </p:spPr>
        <p:txBody>
          <a:bodyPr wrap="none" rtlCol="0">
            <a:spAutoFit/>
          </a:bodyPr>
          <a:lstStyle/>
          <a:p>
            <a:pPr algn="ctr"/>
            <a:r>
              <a:rPr lang="en-US" sz="2400" dirty="0" smtClean="0">
                <a:latin typeface="Minion Pro"/>
                <a:cs typeface="Minion Pro"/>
              </a:rPr>
              <a:t>All operations of an RR transaction witness the same set</a:t>
            </a:r>
            <a:br>
              <a:rPr lang="en-US" sz="2400" dirty="0" smtClean="0">
                <a:latin typeface="Minion Pro"/>
                <a:cs typeface="Minion Pro"/>
              </a:rPr>
            </a:br>
            <a:r>
              <a:rPr lang="en-US" sz="2400" dirty="0" smtClean="0">
                <a:latin typeface="Minion Pro"/>
                <a:cs typeface="Minion Pro"/>
              </a:rPr>
              <a:t>of (committed) transactions.</a:t>
            </a:r>
            <a:endParaRPr lang="en-US" sz="2400" dirty="0">
              <a:latin typeface="Minion Pro"/>
              <a:cs typeface="Minion Pro"/>
            </a:endParaRPr>
          </a:p>
        </p:txBody>
      </p:sp>
      <p:sp>
        <p:nvSpPr>
          <p:cNvPr id="25" name="TextBox 24"/>
          <p:cNvSpPr txBox="1"/>
          <p:nvPr/>
        </p:nvSpPr>
        <p:spPr>
          <a:xfrm>
            <a:off x="3119423" y="1998183"/>
            <a:ext cx="3341363" cy="461665"/>
          </a:xfrm>
          <a:prstGeom prst="rect">
            <a:avLst/>
          </a:prstGeom>
          <a:noFill/>
        </p:spPr>
        <p:txBody>
          <a:bodyPr wrap="none" rtlCol="0">
            <a:spAutoFit/>
          </a:bodyPr>
          <a:lstStyle/>
          <a:p>
            <a:r>
              <a:rPr lang="en-US" sz="2400" dirty="0" smtClean="0">
                <a:latin typeface="Minion Pro"/>
                <a:cs typeface="Minion Pro"/>
                <a:sym typeface="Wingdings"/>
              </a:rPr>
              <a:t>i.e., </a:t>
            </a:r>
            <a:r>
              <a:rPr lang="en-US" sz="2400" i="1" dirty="0" smtClean="0">
                <a:solidFill>
                  <a:srgbClr val="0000FF"/>
                </a:solidFill>
                <a:latin typeface="Minion Pro"/>
                <a:cs typeface="Minion Pro"/>
                <a:sym typeface="Wingdings"/>
              </a:rPr>
              <a:t>Snapshot isolation</a:t>
            </a:r>
            <a:endParaRPr lang="en-US" sz="2400" i="1" dirty="0">
              <a:solidFill>
                <a:srgbClr val="0000FF"/>
              </a:solidFill>
              <a:latin typeface="Minion Pro"/>
              <a:cs typeface="Minion Pro"/>
            </a:endParaRPr>
          </a:p>
        </p:txBody>
      </p:sp>
      <p:grpSp>
        <p:nvGrpSpPr>
          <p:cNvPr id="26" name="Group 25"/>
          <p:cNvGrpSpPr/>
          <p:nvPr/>
        </p:nvGrpSpPr>
        <p:grpSpPr>
          <a:xfrm>
            <a:off x="1727708" y="3005948"/>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3005948"/>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94237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3528975"/>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348865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434194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4563538"/>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4137435"/>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433621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3486642"/>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5130062"/>
            <a:ext cx="7674827" cy="303593"/>
          </a:xfrm>
          <a:prstGeom prst="rect">
            <a:avLst/>
          </a:prstGeom>
        </p:spPr>
      </p:pic>
      <p:sp>
        <p:nvSpPr>
          <p:cNvPr id="46" name="TextBox 45"/>
          <p:cNvSpPr txBox="1"/>
          <p:nvPr/>
        </p:nvSpPr>
        <p:spPr>
          <a:xfrm>
            <a:off x="427436" y="5006149"/>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spTree>
    <p:extLst>
      <p:ext uri="{BB962C8B-B14F-4D97-AF65-F5344CB8AC3E}">
        <p14:creationId xmlns:p14="http://schemas.microsoft.com/office/powerpoint/2010/main" val="4245274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3044819"/>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3679576"/>
            <a:ext cx="7791961" cy="877473"/>
          </a:xfrm>
          <a:prstGeom prst="rect">
            <a:avLst/>
          </a:prstGeom>
        </p:spPr>
      </p:pic>
      <p:pic>
        <p:nvPicPr>
          <p:cNvPr id="11" name="Picture 10"/>
          <p:cNvPicPr>
            <a:picLocks noChangeAspect="1"/>
          </p:cNvPicPr>
          <p:nvPr/>
        </p:nvPicPr>
        <p:blipFill>
          <a:blip r:embed="rId4"/>
          <a:stretch>
            <a:fillRect/>
          </a:stretch>
        </p:blipFill>
        <p:spPr>
          <a:xfrm>
            <a:off x="1389529" y="5667365"/>
            <a:ext cx="7009107" cy="1110732"/>
          </a:xfrm>
          <a:prstGeom prst="rect">
            <a:avLst/>
          </a:prstGeom>
        </p:spPr>
      </p:pic>
      <p:sp>
        <p:nvSpPr>
          <p:cNvPr id="13" name="TextBox 12"/>
          <p:cNvSpPr txBox="1"/>
          <p:nvPr/>
        </p:nvSpPr>
        <p:spPr>
          <a:xfrm>
            <a:off x="220841" y="4762733"/>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1269809"/>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2086153"/>
            <a:ext cx="7949373" cy="558427"/>
          </a:xfrm>
          <a:prstGeom prst="rect">
            <a:avLst/>
          </a:prstGeom>
        </p:spPr>
      </p:pic>
      <p:sp>
        <p:nvSpPr>
          <p:cNvPr id="9" name="Title 1"/>
          <p:cNvSpPr>
            <a:spLocks noGrp="1"/>
          </p:cNvSpPr>
          <p:nvPr>
            <p:ph type="title"/>
          </p:nvPr>
        </p:nvSpPr>
        <p:spPr>
          <a:xfrm>
            <a:off x="457200" y="0"/>
            <a:ext cx="8337176" cy="1143000"/>
          </a:xfrm>
        </p:spPr>
        <p:txBody>
          <a:bodyPr>
            <a:normAutofit/>
          </a:bodyPr>
          <a:lstStyle/>
          <a:p>
            <a:r>
              <a:rPr lang="en-US" dirty="0" smtClean="0"/>
              <a:t>Capturing Store </a:t>
            </a:r>
            <a:r>
              <a:rPr lang="en-US" dirty="0" smtClean="0"/>
              <a:t>Isolation Levels</a:t>
            </a:r>
            <a:endParaRPr lang="en-US" dirty="0"/>
          </a:p>
        </p:txBody>
      </p:sp>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2663345627"/>
      </p:ext>
    </p:extLst>
  </p:cSld>
  <p:clrMapOvr>
    <a:masterClrMapping/>
  </p:clrMapOvr>
  <mc:AlternateContent xmlns:mc="http://schemas.openxmlformats.org/markup-compatibility/2006" xmlns:p14="http://schemas.microsoft.com/office/powerpoint/2010/main">
    <mc:Choice Requires="p14">
      <p:transition spd="slow" p14:dur="2000" advTm="104727"/>
    </mc:Choice>
    <mc:Fallback xmlns="">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17229" y="5298390"/>
            <a:ext cx="604923" cy="892262"/>
          </a:xfrm>
          <a:prstGeom prst="rect">
            <a:avLst/>
          </a:prstGeom>
        </p:spPr>
      </p:pic>
      <p:pic>
        <p:nvPicPr>
          <p:cNvPr id="29" name="Picture 28"/>
          <p:cNvPicPr>
            <a:picLocks noChangeAspect="1"/>
          </p:cNvPicPr>
          <p:nvPr/>
        </p:nvPicPr>
        <p:blipFill>
          <a:blip r:embed="rId6"/>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16154"/>
            <a:ext cx="2298509" cy="915122"/>
          </a:xfrm>
          <a:prstGeom prst="rect">
            <a:avLst/>
          </a:prstGeom>
        </p:spPr>
      </p:pic>
      <p:sp>
        <p:nvSpPr>
          <p:cNvPr id="5" name="Rectangle 4"/>
          <p:cNvSpPr/>
          <p:nvPr/>
        </p:nvSpPr>
        <p:spPr>
          <a:xfrm>
            <a:off x="2962290" y="4710330"/>
            <a:ext cx="3748392" cy="523220"/>
          </a:xfrm>
          <a:prstGeom prst="rect">
            <a:avLst/>
          </a:prstGeom>
        </p:spPr>
        <p:txBody>
          <a:bodyPr wrap="none">
            <a:spAutoFit/>
          </a:bodyPr>
          <a:lstStyle/>
          <a:p>
            <a:r>
              <a:rPr lang="en-US" sz="2800" dirty="0" smtClean="0">
                <a:hlinkClick r:id="rId5"/>
              </a:rPr>
              <a:t>http://kcsrk.info/Quelea</a:t>
            </a:r>
            <a:endParaRPr lang="en-US" sz="2800" dirty="0"/>
          </a:p>
        </p:txBody>
      </p:sp>
      <p:pic>
        <p:nvPicPr>
          <p:cNvPr id="6" name="Picture 5"/>
          <p:cNvPicPr>
            <a:picLocks noChangeAspect="1"/>
          </p:cNvPicPr>
          <p:nvPr/>
        </p:nvPicPr>
        <p:blipFill>
          <a:blip r:embed="rId6"/>
          <a:stretch>
            <a:fillRect/>
          </a:stretch>
        </p:blipFill>
        <p:spPr>
          <a:xfrm>
            <a:off x="7249507" y="4295481"/>
            <a:ext cx="1235364" cy="1235364"/>
          </a:xfrm>
          <a:prstGeom prst="rect">
            <a:avLst/>
          </a:prstGeom>
        </p:spPr>
      </p:pic>
    </p:spTree>
    <p:custDataLst>
      <p:tags r:id="rId1"/>
    </p:custDataLst>
    <p:extLst>
      <p:ext uri="{BB962C8B-B14F-4D97-AF65-F5344CB8AC3E}">
        <p14:creationId xmlns:p14="http://schemas.microsoft.com/office/powerpoint/2010/main" val="318813975"/>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Thank you!</a:t>
            </a:r>
            <a:endParaRPr lang="en-US" dirty="0"/>
          </a:p>
        </p:txBody>
      </p:sp>
    </p:spTree>
    <p:extLst>
      <p:ext uri="{BB962C8B-B14F-4D97-AF65-F5344CB8AC3E}">
        <p14:creationId xmlns:p14="http://schemas.microsoft.com/office/powerpoint/2010/main" val="3031272405"/>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31 at 11.4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5" y="357157"/>
            <a:ext cx="6757075" cy="5867986"/>
          </a:xfrm>
          <a:prstGeom prst="rect">
            <a:avLst/>
          </a:prstGeom>
        </p:spPr>
      </p:pic>
    </p:spTree>
    <p:extLst>
      <p:ext uri="{BB962C8B-B14F-4D97-AF65-F5344CB8AC3E}">
        <p14:creationId xmlns:p14="http://schemas.microsoft.com/office/powerpoint/2010/main" val="147077051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7.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433"/>
            <a:ext cx="7983071" cy="1404842"/>
          </a:xfrm>
          <a:prstGeom prst="rect">
            <a:avLst/>
          </a:prstGeom>
        </p:spPr>
      </p:pic>
      <p:pic>
        <p:nvPicPr>
          <p:cNvPr id="6" name="Picture 5" descr="Screen Shot 2015-06-16 at 7.0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 y="2375647"/>
            <a:ext cx="8990107" cy="1490897"/>
          </a:xfrm>
          <a:prstGeom prst="rect">
            <a:avLst/>
          </a:prstGeom>
        </p:spPr>
      </p:pic>
      <p:sp>
        <p:nvSpPr>
          <p:cNvPr id="7" name="Rectangle 6"/>
          <p:cNvSpPr/>
          <p:nvPr/>
        </p:nvSpPr>
        <p:spPr>
          <a:xfrm>
            <a:off x="3376706" y="3585882"/>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542990" y="1568451"/>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7884629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132" y="1915239"/>
            <a:ext cx="8591362" cy="892552"/>
          </a:xfrm>
          <a:prstGeom prst="rect">
            <a:avLst/>
          </a:prstGeom>
          <a:noFill/>
        </p:spPr>
        <p:txBody>
          <a:bodyPr wrap="square" rtlCol="0">
            <a:spAutoFit/>
          </a:bodyPr>
          <a:lstStyle/>
          <a:p>
            <a:r>
              <a:rPr lang="en-US" sz="2600" dirty="0" smtClean="0"/>
              <a:t>… like “monotonic reads” (roughly requiring that time doesn’t appear to go backward) .</a:t>
            </a:r>
            <a:endParaRPr lang="en-US" sz="2600" dirty="0"/>
          </a:p>
        </p:txBody>
      </p:sp>
      <p:sp>
        <p:nvSpPr>
          <p:cNvPr id="6" name="TextBox 5"/>
          <p:cNvSpPr txBox="1"/>
          <p:nvPr/>
        </p:nvSpPr>
        <p:spPr>
          <a:xfrm>
            <a:off x="188132" y="3919072"/>
            <a:ext cx="8591362" cy="1692771"/>
          </a:xfrm>
          <a:prstGeom prst="rect">
            <a:avLst/>
          </a:prstGeom>
          <a:noFill/>
        </p:spPr>
        <p:txBody>
          <a:bodyPr wrap="square" rtlCol="0">
            <a:spAutoFit/>
          </a:bodyPr>
          <a:lstStyle/>
          <a:p>
            <a:r>
              <a:rPr lang="en-US" sz="2600" dirty="0" smtClean="0"/>
              <a:t>… So</a:t>
            </a:r>
            <a:r>
              <a:rPr lang="en-US" sz="2600" dirty="0"/>
              <a:t>, if we want to build an available system providing the monotonic reads session guarantee, we can ensure that read operations only return writes when the writes are present on all servers. </a:t>
            </a:r>
          </a:p>
        </p:txBody>
      </p:sp>
      <p:sp>
        <p:nvSpPr>
          <p:cNvPr id="7" name="Title 1"/>
          <p:cNvSpPr>
            <a:spLocks noGrp="1"/>
          </p:cNvSpPr>
          <p:nvPr>
            <p:ph type="title"/>
          </p:nvPr>
        </p:nvSpPr>
        <p:spPr>
          <a:xfrm>
            <a:off x="457200" y="0"/>
            <a:ext cx="8229600" cy="1143000"/>
          </a:xfrm>
        </p:spPr>
        <p:txBody>
          <a:bodyPr/>
          <a:lstStyle/>
          <a:p>
            <a:r>
              <a:rPr lang="en-US" dirty="0" smtClean="0"/>
              <a:t>Monotonic Reads</a:t>
            </a:r>
            <a:endParaRPr lang="en-US" dirty="0"/>
          </a:p>
        </p:txBody>
      </p:sp>
    </p:spTree>
    <p:extLst>
      <p:ext uri="{BB962C8B-B14F-4D97-AF65-F5344CB8AC3E}">
        <p14:creationId xmlns:p14="http://schemas.microsoft.com/office/powerpoint/2010/main" val="27549801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67" y="248187"/>
            <a:ext cx="9062907" cy="4146188"/>
          </a:xfrm>
          <a:prstGeom prst="rect">
            <a:avLst/>
          </a:prstGeom>
        </p:spPr>
      </p:pic>
      <p:sp>
        <p:nvSpPr>
          <p:cNvPr id="5" name="Content Placeholder 2"/>
          <p:cNvSpPr>
            <a:spLocks noGrp="1"/>
          </p:cNvSpPr>
          <p:nvPr>
            <p:ph idx="1"/>
          </p:nvPr>
        </p:nvSpPr>
        <p:spPr>
          <a:xfrm>
            <a:off x="277367" y="4394375"/>
            <a:ext cx="8685979" cy="1941702"/>
          </a:xfrm>
        </p:spPr>
        <p:txBody>
          <a:bodyPr>
            <a:noAutofit/>
          </a:bodyPr>
          <a:lstStyle/>
          <a:p>
            <a:pPr>
              <a:lnSpc>
                <a:spcPct val="90000"/>
              </a:lnSpc>
            </a:pPr>
            <a:r>
              <a:rPr lang="en-US" sz="2800" dirty="0" smtClean="0"/>
              <a:t>In the paper</a:t>
            </a:r>
          </a:p>
          <a:p>
            <a:pPr lvl="1">
              <a:lnSpc>
                <a:spcPct val="90000"/>
              </a:lnSpc>
            </a:pPr>
            <a:r>
              <a:rPr lang="en-US" sz="2400" dirty="0" smtClean="0"/>
              <a:t>Stronger eventual consistency</a:t>
            </a:r>
          </a:p>
          <a:p>
            <a:pPr lvl="1">
              <a:lnSpc>
                <a:spcPct val="90000"/>
              </a:lnSpc>
            </a:pPr>
            <a:r>
              <a:rPr lang="en-US" sz="2400" dirty="0" smtClean="0"/>
              <a:t>Highly available transaction support</a:t>
            </a:r>
          </a:p>
          <a:p>
            <a:pPr lvl="1">
              <a:lnSpc>
                <a:spcPct val="90000"/>
              </a:lnSpc>
            </a:pPr>
            <a:r>
              <a:rPr lang="en-US" sz="2400" dirty="0" smtClean="0"/>
              <a:t>Summarization</a:t>
            </a:r>
            <a:endParaRPr lang="en-US" sz="2400" dirty="0"/>
          </a:p>
        </p:txBody>
      </p:sp>
    </p:spTree>
    <p:extLst>
      <p:ext uri="{BB962C8B-B14F-4D97-AF65-F5344CB8AC3E}">
        <p14:creationId xmlns:p14="http://schemas.microsoft.com/office/powerpoint/2010/main" val="158440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a:t>
            </a:r>
            <a:r>
              <a:rPr lang="en-US" dirty="0" smtClean="0">
                <a:solidFill>
                  <a:srgbClr val="000000"/>
                </a:solidFill>
              </a:rPr>
              <a:t> </a:t>
            </a:r>
            <a:r>
              <a:rPr lang="en-US" dirty="0" smtClean="0">
                <a:solidFill>
                  <a:srgbClr val="000000"/>
                </a:solidFill>
                <a:sym typeface="Wingdings"/>
              </a:rPr>
              <a:t> {d</a:t>
            </a:r>
            <a:r>
              <a:rPr lang="en-US" baseline="-25000" dirty="0" smtClean="0">
                <a:solidFill>
                  <a:srgbClr val="000000"/>
                </a:solidFill>
                <a:sym typeface="Wingdings"/>
              </a:rPr>
              <a:t>9</a:t>
            </a:r>
            <a:r>
              <a:rPr lang="en-US" dirty="0" smtClean="0">
                <a:solidFill>
                  <a:srgbClr val="000000"/>
                </a:solidFill>
                <a:sym typeface="Wingdings"/>
              </a:rPr>
              <a:t>}</a:t>
            </a:r>
            <a:endParaRPr lang="en-US" dirty="0" smtClean="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a:t>
            </a:r>
            <a:r>
              <a:rPr lang="en-US" dirty="0" smtClean="0">
                <a:solidFill>
                  <a:srgbClr val="000000"/>
                </a:solidFill>
              </a:rPr>
              <a:t>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a:t>
              </a:r>
              <a:endParaRPr lang="en-US" sz="1600" dirty="0">
                <a:latin typeface="Consolas"/>
                <a:cs typeface="Consolas"/>
                <a:sym typeface="Wingdings"/>
              </a:endParaRPr>
            </a:p>
            <a:p>
              <a:pPr>
                <a:lnSpc>
                  <a:spcPct val="200000"/>
                </a:lnSpc>
              </a:pPr>
              <a:r>
                <a:rPr lang="en-US" sz="1600" dirty="0" err="1" smtClean="0">
                  <a:latin typeface="Consolas"/>
                  <a:cs typeface="Consolas"/>
                  <a:sym typeface="Wingdings"/>
                </a:rPr>
                <a:t>B.withdraw</a:t>
              </a:r>
              <a:r>
                <a:rPr lang="en-US" sz="1600" dirty="0" smtClean="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4" name="Oval 33"/>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6" name="Oval 35"/>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13" name="Picture 12"/>
          <p:cNvPicPr>
            <a:picLocks noChangeAspect="1"/>
          </p:cNvPicPr>
          <p:nvPr/>
        </p:nvPicPr>
        <p:blipFill>
          <a:blip r:embed="rId3"/>
          <a:stretch>
            <a:fillRect/>
          </a:stretch>
        </p:blipFill>
        <p:spPr>
          <a:xfrm>
            <a:off x="569739" y="5610851"/>
            <a:ext cx="1219200" cy="330200"/>
          </a:xfrm>
          <a:prstGeom prst="rect">
            <a:avLst/>
          </a:prstGeom>
        </p:spPr>
      </p:pic>
      <p:pic>
        <p:nvPicPr>
          <p:cNvPr id="37" name="Picture 36"/>
          <p:cNvPicPr>
            <a:picLocks noChangeAspect="1"/>
          </p:cNvPicPr>
          <p:nvPr/>
        </p:nvPicPr>
        <p:blipFill>
          <a:blip r:embed="rId4"/>
          <a:stretch>
            <a:fillRect/>
          </a:stretch>
        </p:blipFill>
        <p:spPr>
          <a:xfrm>
            <a:off x="119866" y="1121490"/>
            <a:ext cx="1085427" cy="1085427"/>
          </a:xfrm>
          <a:prstGeom prst="rect">
            <a:avLst/>
          </a:prstGeom>
        </p:spPr>
      </p:pic>
      <p:pic>
        <p:nvPicPr>
          <p:cNvPr id="38" name="Picture 37"/>
          <p:cNvPicPr>
            <a:picLocks noChangeAspect="1"/>
          </p:cNvPicPr>
          <p:nvPr/>
        </p:nvPicPr>
        <p:blipFill>
          <a:blip r:embed="rId5"/>
          <a:stretch>
            <a:fillRect/>
          </a:stretch>
        </p:blipFill>
        <p:spPr>
          <a:xfrm>
            <a:off x="1345860" y="1121490"/>
            <a:ext cx="1080174" cy="1080174"/>
          </a:xfrm>
          <a:prstGeom prst="rect">
            <a:avLst/>
          </a:prstGeom>
        </p:spPr>
      </p:pic>
      <p:sp>
        <p:nvSpPr>
          <p:cNvPr id="39" name="TextBox 38"/>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3" name="TextBox 42"/>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4" name="Rounded Rectangle 43"/>
          <p:cNvSpPr/>
          <p:nvPr/>
        </p:nvSpPr>
        <p:spPr>
          <a:xfrm>
            <a:off x="3124505" y="2373669"/>
            <a:ext cx="730279" cy="297292"/>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5" name="Curved Connector 44"/>
          <p:cNvCxnSpPr>
            <a:stCxn id="44" idx="0"/>
            <a:endCxn id="48" idx="2"/>
          </p:cNvCxnSpPr>
          <p:nvPr/>
        </p:nvCxnSpPr>
        <p:spPr>
          <a:xfrm rot="5400000" flipH="1" flipV="1">
            <a:off x="3411535" y="1834093"/>
            <a:ext cx="617686" cy="461466"/>
          </a:xfrm>
          <a:prstGeom prst="curvedConnector3">
            <a:avLst>
              <a:gd name="adj1" fmla="val 50000"/>
            </a:avLst>
          </a:prstGeom>
          <a:ln>
            <a:tailEnd type="arrow"/>
          </a:ln>
        </p:spPr>
        <p:style>
          <a:lnRef idx="1">
            <a:schemeClr val="dk1"/>
          </a:lnRef>
          <a:fillRef idx="2">
            <a:schemeClr val="dk1"/>
          </a:fillRef>
          <a:effectRef idx="1">
            <a:schemeClr val="dk1"/>
          </a:effectRef>
          <a:fontRef idx="minor">
            <a:schemeClr val="dk1"/>
          </a:fontRef>
        </p:style>
      </p:cxnSp>
      <p:sp>
        <p:nvSpPr>
          <p:cNvPr id="48" name="TextBox 47"/>
          <p:cNvSpPr txBox="1"/>
          <p:nvPr/>
        </p:nvSpPr>
        <p:spPr>
          <a:xfrm>
            <a:off x="3544589" y="1386651"/>
            <a:ext cx="813043" cy="369332"/>
          </a:xfrm>
          <a:prstGeom prst="rect">
            <a:avLst/>
          </a:prstGeom>
          <a:noFill/>
          <a:ln>
            <a:solidFill>
              <a:schemeClr val="tx1"/>
            </a:solidFill>
            <a:prstDash val="sysDash"/>
          </a:ln>
        </p:spPr>
        <p:txBody>
          <a:bodyPr wrap="none" rtlCol="0">
            <a:spAutoFit/>
          </a:bodyPr>
          <a:lstStyle/>
          <a:p>
            <a:r>
              <a:rPr lang="en-US" dirty="0" smtClean="0"/>
              <a:t>Effects</a:t>
            </a:r>
            <a:endParaRPr lang="en-US" dirty="0"/>
          </a:p>
        </p:txBody>
      </p:sp>
    </p:spTree>
    <p:extLst>
      <p:ext uri="{BB962C8B-B14F-4D97-AF65-F5344CB8AC3E}">
        <p14:creationId xmlns:p14="http://schemas.microsoft.com/office/powerpoint/2010/main" val="63270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animBg="1"/>
      <p:bldP spid="42" grpId="0"/>
      <p:bldP spid="34" grpId="0" animBg="1"/>
      <p:bldP spid="36" grpId="0" animBg="1"/>
      <p:bldP spid="44" grpId="0" animBg="1"/>
      <p:bldP spid="44" grpId="1" animBg="1"/>
      <p:bldP spid="4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endParaRPr lang="en-US" dirty="0">
              <a:solidFill>
                <a:srgbClr val="000000"/>
              </a:solidFill>
            </a:endParaRP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 </a:t>
              </a:r>
              <a:r>
                <a:rPr lang="en-US" sz="1600" dirty="0" err="1" smtClean="0">
                  <a:latin typeface="Consolas"/>
                  <a:cs typeface="Consolas"/>
                  <a:sym typeface="Wingdings"/>
                </a:rPr>
                <a:t>B.withdraw</a:t>
              </a:r>
              <a:r>
                <a:rPr lang="en-US" sz="1600" dirty="0" smtClean="0">
                  <a:latin typeface="Consolas"/>
                  <a:cs typeface="Consolas"/>
                  <a:sym typeface="Wingdings"/>
                </a:rPr>
                <a:t>($6)</a:t>
              </a:r>
              <a:endParaRPr lang="en-US" sz="1600" dirty="0">
                <a:latin typeface="Consolas"/>
                <a:cs typeface="Consolas"/>
                <a:sym typeface="Wingdings"/>
              </a:endParaRP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7" name="Curved Connector 36"/>
          <p:cNvCxnSpPr>
            <a:stCxn id="40" idx="0"/>
            <a:endCxn id="5" idx="3"/>
          </p:cNvCxnSpPr>
          <p:nvPr/>
        </p:nvCxnSpPr>
        <p:spPr>
          <a:xfrm rot="16200000" flipV="1">
            <a:off x="3424042" y="3138083"/>
            <a:ext cx="1235663" cy="1412368"/>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39" idx="6"/>
            <a:endCxn id="15" idx="3"/>
          </p:cNvCxnSpPr>
          <p:nvPr/>
        </p:nvCxnSpPr>
        <p:spPr>
          <a:xfrm flipV="1">
            <a:off x="4977996" y="3226435"/>
            <a:ext cx="2754525" cy="204992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9" name="TextBox 4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Tree>
    <p:extLst>
      <p:ext uri="{BB962C8B-B14F-4D97-AF65-F5344CB8AC3E}">
        <p14:creationId xmlns:p14="http://schemas.microsoft.com/office/powerpoint/2010/main" val="33886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a:solidFill>
                  <a:srgbClr val="000000"/>
                </a:solidFill>
              </a:rPr>
              <a:t>{</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2" name="Curved Connector 31"/>
          <p:cNvCxnSpPr/>
          <p:nvPr/>
        </p:nvCxnSpPr>
        <p:spPr>
          <a:xfrm rot="10800000" flipV="1">
            <a:off x="5970679" y="2816479"/>
            <a:ext cx="1005516" cy="176367"/>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7296" y="2771819"/>
            <a:ext cx="427671" cy="484748"/>
          </a:xfrm>
          <a:prstGeom prst="rect">
            <a:avLst/>
          </a:prstGeom>
          <a:noFill/>
        </p:spPr>
        <p:txBody>
          <a:bodyPr wrap="none" rtlCol="0">
            <a:spAutoFit/>
          </a:bodyPr>
          <a:lstStyle/>
          <a:p>
            <a:pPr>
              <a:lnSpc>
                <a:spcPct val="150000"/>
              </a:lnSpc>
            </a:pPr>
            <a:r>
              <a:rPr lang="en-US" dirty="0" smtClean="0">
                <a:solidFill>
                  <a:srgbClr val="000000"/>
                </a:solidFill>
              </a:rPr>
              <a:t>w</a:t>
            </a:r>
            <a:r>
              <a:rPr lang="en-US" baseline="-25000" dirty="0" smtClean="0">
                <a:solidFill>
                  <a:srgbClr val="000000"/>
                </a:solidFill>
              </a:rPr>
              <a:t>6</a:t>
            </a:r>
            <a:endParaRPr lang="en-US" dirty="0" smtClean="0">
              <a:solidFill>
                <a:srgbClr val="000000"/>
              </a:solidFill>
            </a:endParaRPr>
          </a:p>
        </p:txBody>
      </p: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50" name="Curved Connector 49"/>
          <p:cNvCxnSpPr/>
          <p:nvPr/>
        </p:nvCxnSpPr>
        <p:spPr>
          <a:xfrm flipV="1">
            <a:off x="3852333" y="2992846"/>
            <a:ext cx="562746" cy="189399"/>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31140" y="2997579"/>
            <a:ext cx="383939" cy="369332"/>
          </a:xfrm>
          <a:prstGeom prst="rect">
            <a:avLst/>
          </a:prstGeom>
          <a:noFill/>
        </p:spPr>
        <p:txBody>
          <a:bodyPr wrap="none" rtlCol="0">
            <a:spAutoFit/>
          </a:bodyPr>
          <a:lstStyle/>
          <a:p>
            <a:r>
              <a:rPr lang="en-US" dirty="0" smtClean="0">
                <a:solidFill>
                  <a:srgbClr val="000000"/>
                </a:solidFill>
                <a:sym typeface="Wingdings"/>
              </a:rPr>
              <a:t>d</a:t>
            </a:r>
            <a:r>
              <a:rPr lang="en-US" baseline="-25000" dirty="0" smtClean="0">
                <a:solidFill>
                  <a:srgbClr val="000000"/>
                </a:solidFill>
                <a:sym typeface="Wingdings"/>
              </a:rPr>
              <a:t>5</a:t>
            </a:r>
            <a:endParaRPr lang="en-US" dirty="0"/>
          </a:p>
        </p:txBody>
      </p:sp>
    </p:spTree>
    <p:extLst>
      <p:ext uri="{BB962C8B-B14F-4D97-AF65-F5344CB8AC3E}">
        <p14:creationId xmlns:p14="http://schemas.microsoft.com/office/powerpoint/2010/main" val="399262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8" name="Oval 37"/>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0" name="Picture 39"/>
          <p:cNvPicPr>
            <a:picLocks noChangeAspect="1"/>
          </p:cNvPicPr>
          <p:nvPr/>
        </p:nvPicPr>
        <p:blipFill>
          <a:blip r:embed="rId3"/>
          <a:stretch>
            <a:fillRect/>
          </a:stretch>
        </p:blipFill>
        <p:spPr>
          <a:xfrm>
            <a:off x="569739" y="5610851"/>
            <a:ext cx="1219200" cy="330200"/>
          </a:xfrm>
          <a:prstGeom prst="rect">
            <a:avLst/>
          </a:prstGeom>
        </p:spPr>
      </p:pic>
      <p:pic>
        <p:nvPicPr>
          <p:cNvPr id="46" name="Picture 45"/>
          <p:cNvPicPr>
            <a:picLocks noChangeAspect="1"/>
          </p:cNvPicPr>
          <p:nvPr/>
        </p:nvPicPr>
        <p:blipFill>
          <a:blip r:embed="rId4"/>
          <a:stretch>
            <a:fillRect/>
          </a:stretch>
        </p:blipFill>
        <p:spPr>
          <a:xfrm>
            <a:off x="119866" y="1121490"/>
            <a:ext cx="1085427" cy="1085427"/>
          </a:xfrm>
          <a:prstGeom prst="rect">
            <a:avLst/>
          </a:prstGeom>
        </p:spPr>
      </p:pic>
      <p:pic>
        <p:nvPicPr>
          <p:cNvPr id="47" name="Picture 46"/>
          <p:cNvPicPr>
            <a:picLocks noChangeAspect="1"/>
          </p:cNvPicPr>
          <p:nvPr/>
        </p:nvPicPr>
        <p:blipFill>
          <a:blip r:embed="rId5"/>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extLst>
      <p:ext uri="{BB962C8B-B14F-4D97-AF65-F5344CB8AC3E}">
        <p14:creationId xmlns:p14="http://schemas.microsoft.com/office/powerpoint/2010/main" val="27510003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a:t>
              </a:r>
              <a:r>
                <a:rPr lang="en-US" sz="1600" dirty="0" err="1" smtClean="0">
                  <a:latin typeface="Consolas"/>
                  <a:cs typeface="Consolas"/>
                  <a:sym typeface="Wingdings"/>
                </a:rPr>
                <a:t>B.getBalance</a:t>
              </a:r>
              <a:r>
                <a:rPr lang="en-US" sz="1600" dirty="0" smtClean="0">
                  <a:latin typeface="Consolas"/>
                  <a:cs typeface="Consolas"/>
                  <a:sym typeface="Wingdings"/>
                </a:rPr>
                <a:t>()</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
        <p:nvSpPr>
          <p:cNvPr id="58" name="Rounded Rectangle 57"/>
          <p:cNvSpPr/>
          <p:nvPr/>
        </p:nvSpPr>
        <p:spPr>
          <a:xfrm>
            <a:off x="3489643" y="5551237"/>
            <a:ext cx="162594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279239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3" grpId="1" animBg="1"/>
      <p:bldP spid="22" grpId="0"/>
      <p:bldP spid="5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$3+$5–$6 = $2</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Tree>
    <p:extLst>
      <p:ext uri="{BB962C8B-B14F-4D97-AF65-F5344CB8AC3E}">
        <p14:creationId xmlns:p14="http://schemas.microsoft.com/office/powerpoint/2010/main" val="7443729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Deposit(</a:t>
            </a:r>
            <a:r>
              <a:rPr lang="en-US" sz="1600" dirty="0">
                <a:latin typeface="Courier"/>
              </a:rPr>
              <a:t>10</a:t>
            </a:r>
            <a:r>
              <a:rPr lang="en-US" sz="1600" dirty="0" smtClean="0">
                <a:latin typeface="Courier"/>
              </a:rPr>
              <a:t>)</a:t>
            </a:r>
            <a:endParaRPr lang="en-US" sz="1600" dirty="0">
              <a:latin typeface="Courier"/>
            </a:endParaRP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6" y="3862452"/>
            <a:ext cx="1672544" cy="2586769"/>
            <a:chOff x="1737196" y="4285830"/>
            <a:chExt cx="719521" cy="2586769"/>
          </a:xfrm>
        </p:grpSpPr>
        <p:sp>
          <p:nvSpPr>
            <p:cNvPr id="13" name="Rectangle 12"/>
            <p:cNvSpPr/>
            <p:nvPr/>
          </p:nvSpPr>
          <p:spPr>
            <a:xfrm>
              <a:off x="1737196" y="4285830"/>
              <a:ext cx="719521"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719521"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withdraw(6);</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48449"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spTree>
    <p:extLst>
      <p:ext uri="{BB962C8B-B14F-4D97-AF65-F5344CB8AC3E}">
        <p14:creationId xmlns:p14="http://schemas.microsoft.com/office/powerpoint/2010/main" val="7857043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a:t>Replicated Bank </a:t>
            </a:r>
            <a:r>
              <a:rPr lang="en-US" dirty="0" smtClean="0"/>
              <a:t>Account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getbalance</a:t>
              </a:r>
              <a:r>
                <a:rPr lang="en-US" dirty="0" smtClean="0"/>
                <a:t> ()</a:t>
              </a:r>
              <a:endParaRPr lang="en-US" dirty="0"/>
            </a:p>
          </p:txBody>
        </p:sp>
      </p:grpSp>
      <p:sp>
        <p:nvSpPr>
          <p:cNvPr id="21" name="Document 20"/>
          <p:cNvSpPr/>
          <p:nvPr/>
        </p:nvSpPr>
        <p:spPr>
          <a:xfrm>
            <a:off x="3231091"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4"/>
          <a:stretch>
            <a:fillRect/>
          </a:stretch>
        </p:blipFill>
        <p:spPr>
          <a:xfrm>
            <a:off x="1587324" y="5537487"/>
            <a:ext cx="17780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0354"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40" name="Picture 39"/>
          <p:cNvPicPr>
            <a:picLocks noChangeAspect="1"/>
          </p:cNvPicPr>
          <p:nvPr/>
        </p:nvPicPr>
        <p:blipFill>
          <a:blip r:embed="rId5"/>
          <a:stretch>
            <a:fillRect/>
          </a:stretch>
        </p:blipFill>
        <p:spPr>
          <a:xfrm>
            <a:off x="381859" y="5524787"/>
            <a:ext cx="1117600" cy="330200"/>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654" y="5518034"/>
            <a:ext cx="1085811" cy="35477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12" y="5534038"/>
            <a:ext cx="1420175" cy="36902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324" y="5916332"/>
            <a:ext cx="1670813" cy="367579"/>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855" y="5563510"/>
            <a:ext cx="1996179" cy="291477"/>
          </a:xfrm>
          <a:prstGeom prst="rect">
            <a:avLst/>
          </a:prstGeom>
        </p:spPr>
      </p:pic>
    </p:spTree>
    <p:custDataLst>
      <p:tags r:id="rId1"/>
    </p:custDataLst>
    <p:extLst>
      <p:ext uri="{BB962C8B-B14F-4D97-AF65-F5344CB8AC3E}">
        <p14:creationId xmlns:p14="http://schemas.microsoft.com/office/powerpoint/2010/main" val="224569366"/>
      </p:ext>
    </p:extLst>
  </p:cSld>
  <p:clrMapOvr>
    <a:masterClrMapping/>
  </p:clrMapOvr>
  <mc:AlternateContent xmlns:mc="http://schemas.openxmlformats.org/markup-compatibility/2006" xmlns:p14="http://schemas.microsoft.com/office/powerpoint/2010/main">
    <mc:Choice Requires="p14">
      <p:transition spd="slow" p14:dur="2000" advTm="89691"/>
    </mc:Choice>
    <mc:Fallback xmlns="">
      <p:transition xmlns:p14="http://schemas.microsoft.com/office/powerpoint/2010/main" spd="slow" advTm="89691"/>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456"/>
            <a:ext cx="8229600" cy="848438"/>
          </a:xfrm>
        </p:spPr>
        <p:txBody>
          <a:bodyPr/>
          <a:lstStyle/>
          <a:p>
            <a:r>
              <a:rPr lang="en-US" dirty="0" smtClean="0"/>
              <a:t>Evaluation</a:t>
            </a:r>
            <a:endParaRPr lang="en-US" dirty="0"/>
          </a:p>
        </p:txBody>
      </p:sp>
      <p:pic>
        <p:nvPicPr>
          <p:cNvPr id="5" name="Picture 4"/>
          <p:cNvPicPr>
            <a:picLocks noChangeAspect="1"/>
          </p:cNvPicPr>
          <p:nvPr/>
        </p:nvPicPr>
        <p:blipFill>
          <a:blip r:embed="rId3"/>
          <a:stretch>
            <a:fillRect/>
          </a:stretch>
        </p:blipFill>
        <p:spPr>
          <a:xfrm>
            <a:off x="1170501" y="1049186"/>
            <a:ext cx="6061029" cy="2583390"/>
          </a:xfrm>
          <a:prstGeom prst="rect">
            <a:avLst/>
          </a:prstGeom>
        </p:spPr>
      </p:pic>
      <p:pic>
        <p:nvPicPr>
          <p:cNvPr id="6" name="Picture 5" descr="Screen Shot 2015-06-15 at 3.0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 y="4198818"/>
            <a:ext cx="4151779" cy="1835653"/>
          </a:xfrm>
          <a:prstGeom prst="rect">
            <a:avLst/>
          </a:prstGeom>
        </p:spPr>
      </p:pic>
      <p:pic>
        <p:nvPicPr>
          <p:cNvPr id="7" name="Picture 6" descr="Screen Shot 2015-06-15 at 3.0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269" y="4198818"/>
            <a:ext cx="3926531" cy="1835653"/>
          </a:xfrm>
          <a:prstGeom prst="rect">
            <a:avLst/>
          </a:prstGeom>
        </p:spPr>
      </p:pic>
      <p:sp>
        <p:nvSpPr>
          <p:cNvPr id="8" name="Rounded Rectangle 7"/>
          <p:cNvSpPr/>
          <p:nvPr/>
        </p:nvSpPr>
        <p:spPr>
          <a:xfrm>
            <a:off x="1568827" y="2928470"/>
            <a:ext cx="5668072" cy="268941"/>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31765" y="4004235"/>
            <a:ext cx="2196353" cy="2030236"/>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7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sz="1600" dirty="0" err="1" smtClean="0">
                  <a:latin typeface="Courier"/>
                </a:rPr>
                <a:t>bal</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err="1" smtClean="0">
                  <a:latin typeface="Courier"/>
                </a:rPr>
                <a:t>bal</a:t>
              </a:r>
              <a:r>
                <a:rPr lang="en-US" sz="1600" dirty="0" smtClean="0">
                  <a:latin typeface="Courier"/>
                </a:rPr>
                <a:t> ≥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grpSp>
        <p:nvGrpSpPr>
          <p:cNvPr id="14" name="Group 13"/>
          <p:cNvGrpSpPr/>
          <p:nvPr/>
        </p:nvGrpSpPr>
        <p:grpSpPr>
          <a:xfrm>
            <a:off x="5580890" y="2721467"/>
            <a:ext cx="2810372" cy="2312068"/>
            <a:chOff x="1737196" y="4285830"/>
            <a:chExt cx="1141394" cy="2312068"/>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6" name="Document 15"/>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Tree>
    <p:extLst>
      <p:ext uri="{BB962C8B-B14F-4D97-AF65-F5344CB8AC3E}">
        <p14:creationId xmlns:p14="http://schemas.microsoft.com/office/powerpoint/2010/main" val="15742084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grpSp>
        <p:nvGrpSpPr>
          <p:cNvPr id="79" name="Group 78"/>
          <p:cNvGrpSpPr/>
          <p:nvPr/>
        </p:nvGrpSpPr>
        <p:grpSpPr>
          <a:xfrm>
            <a:off x="6044066" y="4066157"/>
            <a:ext cx="2810372" cy="2312068"/>
            <a:chOff x="1737196" y="4285830"/>
            <a:chExt cx="1141394" cy="2312068"/>
          </a:xfrm>
        </p:grpSpPr>
        <p:sp>
          <p:nvSpPr>
            <p:cNvPr id="80" name="Rectangle 7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81" name="Document 80"/>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
        <p:nvSpPr>
          <p:cNvPr id="82" name="Oval 81"/>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83" name="Oval 82"/>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pic>
        <p:nvPicPr>
          <p:cNvPr id="84" name="Picture 83"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09" y="5088976"/>
            <a:ext cx="317260" cy="237945"/>
          </a:xfrm>
          <a:prstGeom prst="rect">
            <a:avLst/>
          </a:prstGeom>
        </p:spPr>
      </p:pic>
      <p:sp>
        <p:nvSpPr>
          <p:cNvPr id="85" name="Oval 84"/>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Tree>
    <p:extLst>
      <p:ext uri="{BB962C8B-B14F-4D97-AF65-F5344CB8AC3E}">
        <p14:creationId xmlns:p14="http://schemas.microsoft.com/office/powerpoint/2010/main" val="37942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2" grpId="0" animBg="1"/>
      <p:bldP spid="73" grpId="0" animBg="1"/>
      <p:bldP spid="82" grpId="0" animBg="1"/>
      <p:bldP spid="83" grpId="0" animBg="1"/>
      <p:bldP spid="8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8" name="Group 7"/>
          <p:cNvGrpSpPr/>
          <p:nvPr/>
        </p:nvGrpSpPr>
        <p:grpSpPr>
          <a:xfrm>
            <a:off x="6044066" y="4066157"/>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74" name="Oval 73"/>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5" name="Oval 74"/>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77" name="Oval 76"/>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34" name="TextBox 33"/>
          <p:cNvSpPr txBox="1"/>
          <p:nvPr/>
        </p:nvSpPr>
        <p:spPr>
          <a:xfrm>
            <a:off x="3861029" y="2175009"/>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35" name="Straight Arrow Connector 34"/>
          <p:cNvCxnSpPr>
            <a:stCxn id="73" idx="4"/>
            <a:endCxn id="77" idx="0"/>
          </p:cNvCxnSpPr>
          <p:nvPr/>
        </p:nvCxnSpPr>
        <p:spPr>
          <a:xfrm rot="16200000" flipH="1">
            <a:off x="3355849" y="2323377"/>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841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2036060" y="1172016"/>
            <a:ext cx="4633299" cy="461665"/>
          </a:xfrm>
          <a:prstGeom prst="rect">
            <a:avLst/>
          </a:prstGeom>
        </p:spPr>
        <p:txBody>
          <a:bodyPr wrap="none">
            <a:spAutoFit/>
          </a:bodyPr>
          <a:lstStyle/>
          <a:p>
            <a:pPr algn="ctr"/>
            <a:r>
              <a:rPr lang="en-US" sz="2400" dirty="0" smtClean="0">
                <a:latin typeface="Minion Pro"/>
                <a:cs typeface="Minion Pro"/>
              </a:rPr>
              <a:t>Required invariant: balance </a:t>
            </a:r>
            <a:r>
              <a:rPr lang="en-US" sz="2400" dirty="0">
                <a:latin typeface="Minion Pro"/>
                <a:cs typeface="Minion Pro"/>
              </a:rPr>
              <a:t>&gt;= 0</a:t>
            </a:r>
          </a:p>
        </p:txBody>
      </p:sp>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600236"/>
            <a:ext cx="3533951" cy="336134"/>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69" y="5016558"/>
            <a:ext cx="2297206" cy="369551"/>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49" y="5482853"/>
            <a:ext cx="2849035" cy="353739"/>
          </a:xfrm>
          <a:prstGeom prst="rect">
            <a:avLst/>
          </a:prstGeom>
        </p:spPr>
      </p:pic>
      <p:sp>
        <p:nvSpPr>
          <p:cNvPr id="28" name="TextBox 27"/>
          <p:cNvSpPr txBox="1"/>
          <p:nvPr/>
        </p:nvSpPr>
        <p:spPr>
          <a:xfrm>
            <a:off x="8967902" y="3186804"/>
            <a:ext cx="184666" cy="369332"/>
          </a:xfrm>
          <a:prstGeom prst="rect">
            <a:avLst/>
          </a:prstGeom>
          <a:noFill/>
        </p:spPr>
        <p:txBody>
          <a:bodyPr wrap="none" rtlCol="0">
            <a:spAutoFit/>
          </a:bodyPr>
          <a:lstStyle/>
          <a:p>
            <a:endParaRPr lang="en-US" dirty="0"/>
          </a:p>
        </p:txBody>
      </p:sp>
      <p:cxnSp>
        <p:nvCxnSpPr>
          <p:cNvPr id="29" name="Straight Arrow Connector 28"/>
          <p:cNvCxnSpPr/>
          <p:nvPr/>
        </p:nvCxnSpPr>
        <p:spPr>
          <a:xfrm>
            <a:off x="714294" y="2544341"/>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4294" y="362309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45"/>
          <p:cNvCxnSpPr/>
          <p:nvPr/>
        </p:nvCxnSpPr>
        <p:spPr>
          <a:xfrm rot="5400000" flipH="1" flipV="1">
            <a:off x="2929384" y="1490088"/>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641706" y="1737510"/>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35" name="TextBox 34"/>
          <p:cNvSpPr txBox="1"/>
          <p:nvPr/>
        </p:nvSpPr>
        <p:spPr>
          <a:xfrm>
            <a:off x="893588" y="2525013"/>
            <a:ext cx="1120590" cy="369332"/>
          </a:xfrm>
          <a:prstGeom prst="rect">
            <a:avLst/>
          </a:prstGeom>
          <a:noFill/>
        </p:spPr>
        <p:txBody>
          <a:bodyPr wrap="square" rtlCol="0">
            <a:spAutoFit/>
          </a:bodyPr>
          <a:lstStyle/>
          <a:p>
            <a:r>
              <a:rPr lang="en-US" dirty="0" smtClean="0"/>
              <a:t>Session 1</a:t>
            </a:r>
            <a:endParaRPr lang="en-US" dirty="0"/>
          </a:p>
        </p:txBody>
      </p:sp>
      <p:sp>
        <p:nvSpPr>
          <p:cNvPr id="36" name="TextBox 35"/>
          <p:cNvSpPr txBox="1"/>
          <p:nvPr/>
        </p:nvSpPr>
        <p:spPr>
          <a:xfrm>
            <a:off x="1055512" y="3690215"/>
            <a:ext cx="1051302" cy="369332"/>
          </a:xfrm>
          <a:prstGeom prst="rect">
            <a:avLst/>
          </a:prstGeom>
          <a:noFill/>
        </p:spPr>
        <p:txBody>
          <a:bodyPr wrap="none" rtlCol="0">
            <a:spAutoFit/>
          </a:bodyPr>
          <a:lstStyle/>
          <a:p>
            <a:r>
              <a:rPr lang="en-US" dirty="0" smtClean="0"/>
              <a:t>Session 2</a:t>
            </a:r>
            <a:endParaRPr lang="en-US" dirty="0"/>
          </a:p>
        </p:txBody>
      </p:sp>
      <p:sp>
        <p:nvSpPr>
          <p:cNvPr id="37" name="Oval 36"/>
          <p:cNvSpPr/>
          <p:nvPr/>
        </p:nvSpPr>
        <p:spPr>
          <a:xfrm>
            <a:off x="1879488" y="230630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38" name="Oval 37"/>
          <p:cNvSpPr/>
          <p:nvPr/>
        </p:nvSpPr>
        <p:spPr>
          <a:xfrm>
            <a:off x="3530979" y="227016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39" name="Oval 38"/>
          <p:cNvSpPr/>
          <p:nvPr/>
        </p:nvSpPr>
        <p:spPr>
          <a:xfrm>
            <a:off x="3536499" y="3331834"/>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40" name="TextBox 39"/>
          <p:cNvSpPr txBox="1"/>
          <p:nvPr/>
        </p:nvSpPr>
        <p:spPr>
          <a:xfrm>
            <a:off x="3962735" y="2877196"/>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41" name="Straight Arrow Connector 34"/>
          <p:cNvCxnSpPr>
            <a:stCxn id="38" idx="4"/>
            <a:endCxn id="39" idx="0"/>
          </p:cNvCxnSpPr>
          <p:nvPr/>
        </p:nvCxnSpPr>
        <p:spPr>
          <a:xfrm rot="16200000" flipH="1">
            <a:off x="3457555" y="3025564"/>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115" y="5519900"/>
            <a:ext cx="1106767" cy="268307"/>
          </a:xfrm>
          <a:prstGeom prst="rect">
            <a:avLst/>
          </a:prstGeom>
        </p:spPr>
      </p:pic>
    </p:spTree>
    <p:extLst>
      <p:ext uri="{BB962C8B-B14F-4D97-AF65-F5344CB8AC3E}">
        <p14:creationId xmlns:p14="http://schemas.microsoft.com/office/powerpoint/2010/main" val="2632312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8" name="Group 7"/>
          <p:cNvGrpSpPr/>
          <p:nvPr/>
        </p:nvGrpSpPr>
        <p:grpSpPr>
          <a:xfrm>
            <a:off x="6044066" y="2721467"/>
            <a:ext cx="2810372" cy="2281469"/>
            <a:chOff x="1737196" y="4285830"/>
            <a:chExt cx="1141394" cy="2281469"/>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0077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smtClean="0">
                <a:solidFill>
                  <a:srgbClr val="0000FF"/>
                </a:solidFill>
                <a:latin typeface="Consolas"/>
                <a:cs typeface="Consolas"/>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a:t>
              </a:r>
              <a:r>
                <a:rPr lang="en-US" dirty="0" smtClean="0">
                  <a:solidFill>
                    <a:srgbClr val="0000FF"/>
                  </a:solidFill>
                  <a:latin typeface="Consolas"/>
                  <a:cs typeface="Consolas"/>
                </a:rPr>
                <a:t>100</a:t>
              </a:r>
              <a:endParaRPr lang="en-US" dirty="0">
                <a:solidFill>
                  <a:srgbClr val="0000FF"/>
                </a:solidFill>
                <a:latin typeface="Consolas"/>
                <a:cs typeface="Consolas"/>
              </a:endParaRP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a:t>
              </a:r>
              <a:r>
                <a:rPr lang="en-US" dirty="0" smtClean="0">
                  <a:solidFill>
                    <a:srgbClr val="0000FF"/>
                  </a:solidFill>
                  <a:latin typeface="Consolas"/>
                  <a:cs typeface="Consolas"/>
                </a:rPr>
                <a:t>= 100</a:t>
              </a:r>
            </a:p>
            <a:p>
              <a:endParaRPr lang="en-US" dirty="0" smtClean="0">
                <a:latin typeface="Courier"/>
              </a:endParaRPr>
            </a:p>
            <a:p>
              <a:r>
                <a:rPr lang="en-US" dirty="0">
                  <a:latin typeface="Courier"/>
                </a:rPr>
                <a:t> </a:t>
              </a:r>
              <a:r>
                <a:rPr lang="en-US" dirty="0" smtClean="0">
                  <a:latin typeface="Courier"/>
                </a:rPr>
                <a:t>  withdraw(70);</a:t>
              </a:r>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Tree>
    <p:extLst>
      <p:ext uri="{BB962C8B-B14F-4D97-AF65-F5344CB8AC3E}">
        <p14:creationId xmlns:p14="http://schemas.microsoft.com/office/powerpoint/2010/main" val="4044124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1"/>
            <a:ext cx="8229600" cy="1143000"/>
          </a:xfrm>
        </p:spPr>
        <p:txBody>
          <a:bodyPr/>
          <a:lstStyle/>
          <a:p>
            <a:r>
              <a:rPr lang="en-US" dirty="0" smtClean="0"/>
              <a:t>Transactions</a:t>
            </a:r>
            <a:endParaRPr lang="en-US" dirty="0"/>
          </a:p>
        </p:txBody>
      </p:sp>
      <p:sp>
        <p:nvSpPr>
          <p:cNvPr id="3" name="Content Placeholder 2"/>
          <p:cNvSpPr>
            <a:spLocks noGrp="1"/>
          </p:cNvSpPr>
          <p:nvPr>
            <p:ph idx="1"/>
          </p:nvPr>
        </p:nvSpPr>
        <p:spPr>
          <a:xfrm>
            <a:off x="457200" y="1169451"/>
            <a:ext cx="8229600" cy="4807633"/>
          </a:xfrm>
        </p:spPr>
        <p:txBody>
          <a:bodyPr>
            <a:normAutofit fontScale="92500" lnSpcReduction="10000"/>
          </a:bodyPr>
          <a:lstStyle/>
          <a:p>
            <a:pPr>
              <a:lnSpc>
                <a:spcPct val="110000"/>
              </a:lnSpc>
            </a:pPr>
            <a:r>
              <a:rPr lang="en-US" sz="2800" dirty="0" smtClean="0"/>
              <a:t>Allows </a:t>
            </a:r>
            <a:r>
              <a:rPr lang="en-US" sz="2800" i="1" dirty="0" smtClean="0">
                <a:solidFill>
                  <a:srgbClr val="0000FF"/>
                </a:solidFill>
              </a:rPr>
              <a:t>composition</a:t>
            </a:r>
            <a:r>
              <a:rPr lang="en-US" sz="2800" dirty="0" smtClean="0">
                <a:solidFill>
                  <a:srgbClr val="0000FF"/>
                </a:solidFill>
              </a:rPr>
              <a:t> </a:t>
            </a:r>
            <a:r>
              <a:rPr lang="en-US" sz="2800" dirty="0" smtClean="0"/>
              <a:t>of operations.</a:t>
            </a:r>
          </a:p>
          <a:p>
            <a:pPr>
              <a:lnSpc>
                <a:spcPct val="110000"/>
              </a:lnSpc>
            </a:pPr>
            <a:r>
              <a:rPr lang="en-US" sz="2800" dirty="0" err="1" smtClean="0"/>
              <a:t>Serializable</a:t>
            </a:r>
            <a:r>
              <a:rPr lang="en-US" sz="2800" dirty="0" smtClean="0"/>
              <a:t> transactions are </a:t>
            </a:r>
            <a:r>
              <a:rPr lang="en-US" sz="2800" dirty="0" smtClean="0">
                <a:solidFill>
                  <a:srgbClr val="FF0000"/>
                </a:solidFill>
              </a:rPr>
              <a:t>unavailable</a:t>
            </a:r>
          </a:p>
          <a:p>
            <a:pPr>
              <a:lnSpc>
                <a:spcPct val="110000"/>
              </a:lnSpc>
            </a:pPr>
            <a:r>
              <a:rPr lang="en-US" sz="2800" i="1" dirty="0" smtClean="0">
                <a:solidFill>
                  <a:srgbClr val="0000FF"/>
                </a:solidFill>
              </a:rPr>
              <a:t>Highly available transactions (HAT)</a:t>
            </a:r>
          </a:p>
          <a:p>
            <a:pPr lvl="1">
              <a:lnSpc>
                <a:spcPct val="110000"/>
              </a:lnSpc>
            </a:pPr>
            <a:r>
              <a:rPr lang="en-US" sz="2400" dirty="0" smtClean="0"/>
              <a:t>Atomic, but relaxed Isolation. </a:t>
            </a:r>
          </a:p>
          <a:p>
            <a:pPr lvl="1">
              <a:lnSpc>
                <a:spcPct val="110000"/>
              </a:lnSpc>
            </a:pPr>
            <a:r>
              <a:rPr lang="en-US" sz="2400" dirty="0" smtClean="0"/>
              <a:t>Isolation levels: read committed, repeatable read, monotonic atomic view, etc.</a:t>
            </a:r>
          </a:p>
          <a:p>
            <a:pPr lvl="1">
              <a:lnSpc>
                <a:spcPct val="110000"/>
              </a:lnSpc>
            </a:pPr>
            <a:r>
              <a:rPr lang="en-US" sz="2400" dirty="0" smtClean="0"/>
              <a:t>Express foreign key constraints, secondary indexes</a:t>
            </a:r>
            <a:r>
              <a:rPr lang="en-US" sz="2400" dirty="0"/>
              <a:t> </a:t>
            </a:r>
            <a:r>
              <a:rPr lang="en-US" sz="2400" dirty="0" smtClean="0"/>
              <a:t>etc. </a:t>
            </a:r>
          </a:p>
          <a:p>
            <a:pPr>
              <a:lnSpc>
                <a:spcPct val="110000"/>
              </a:lnSpc>
            </a:pPr>
            <a:r>
              <a:rPr lang="en-US" sz="2800" dirty="0" smtClean="0"/>
              <a:t>Choosing the correct isolation guarantee is an </a:t>
            </a:r>
            <a:r>
              <a:rPr lang="en-US" sz="2800" dirty="0" smtClean="0">
                <a:solidFill>
                  <a:srgbClr val="FF0000"/>
                </a:solidFill>
              </a:rPr>
              <a:t>error-prone process</a:t>
            </a:r>
          </a:p>
          <a:p>
            <a:pPr lvl="1">
              <a:lnSpc>
                <a:spcPct val="110000"/>
              </a:lnSpc>
            </a:pPr>
            <a:r>
              <a:rPr lang="en-US" sz="2400" i="1" dirty="0" smtClean="0">
                <a:solidFill>
                  <a:srgbClr val="008000"/>
                </a:solidFill>
              </a:rPr>
              <a:t>Automate it through specifications and classification!</a:t>
            </a:r>
          </a:p>
          <a:p>
            <a:pPr lvl="1">
              <a:lnSpc>
                <a:spcPct val="110000"/>
              </a:lnSpc>
            </a:pPr>
            <a:r>
              <a:rPr lang="en-US" sz="2400" dirty="0" err="1" smtClean="0">
                <a:solidFill>
                  <a:srgbClr val="000000"/>
                </a:solidFill>
                <a:latin typeface="Consolas"/>
                <a:cs typeface="Consolas"/>
              </a:rPr>
              <a:t>sametxn</a:t>
            </a:r>
            <a:r>
              <a:rPr lang="en-US" sz="2400" dirty="0" smtClean="0">
                <a:solidFill>
                  <a:srgbClr val="000000"/>
                </a:solidFill>
                <a:latin typeface="Consolas"/>
                <a:cs typeface="Consolas"/>
              </a:rPr>
              <a:t>(</a:t>
            </a:r>
            <a:r>
              <a:rPr lang="en-US" sz="2400" dirty="0" err="1" smtClean="0">
                <a:solidFill>
                  <a:srgbClr val="000000"/>
                </a:solidFill>
                <a:latin typeface="Consolas"/>
                <a:cs typeface="Consolas"/>
              </a:rPr>
              <a:t>a,b</a:t>
            </a:r>
            <a:r>
              <a:rPr lang="en-US" sz="2400" dirty="0" smtClean="0">
                <a:solidFill>
                  <a:srgbClr val="000000"/>
                </a:solidFill>
                <a:latin typeface="Consolas"/>
                <a:cs typeface="Consolas"/>
              </a:rPr>
              <a:t>)</a:t>
            </a:r>
          </a:p>
          <a:p>
            <a:pPr>
              <a:lnSpc>
                <a:spcPct val="110000"/>
              </a:lnSpc>
            </a:pPr>
            <a:endParaRPr lang="en-US" dirty="0"/>
          </a:p>
        </p:txBody>
      </p:sp>
      <p:pic>
        <p:nvPicPr>
          <p:cNvPr id="5" name="Picture 4"/>
          <p:cNvPicPr>
            <a:picLocks noChangeAspect="1"/>
          </p:cNvPicPr>
          <p:nvPr/>
        </p:nvPicPr>
        <p:blipFill>
          <a:blip r:embed="rId3"/>
          <a:stretch>
            <a:fillRect/>
          </a:stretch>
        </p:blipFill>
        <p:spPr>
          <a:xfrm>
            <a:off x="929637" y="6066730"/>
            <a:ext cx="7611180" cy="288834"/>
          </a:xfrm>
          <a:prstGeom prst="rect">
            <a:avLst/>
          </a:prstGeom>
        </p:spPr>
      </p:pic>
    </p:spTree>
    <p:extLst>
      <p:ext uri="{BB962C8B-B14F-4D97-AF65-F5344CB8AC3E}">
        <p14:creationId xmlns:p14="http://schemas.microsoft.com/office/powerpoint/2010/main" val="384263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46616686"/>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10451760"/>
              </p:ext>
            </p:extLst>
          </p:nvPr>
        </p:nvGraphicFramePr>
        <p:xfrm>
          <a:off x="1015999" y="2906154"/>
          <a:ext cx="6314876" cy="1676400"/>
        </p:xfrm>
        <a:graphic>
          <a:graphicData uri="http://schemas.openxmlformats.org/drawingml/2006/table">
            <a:tbl>
              <a:tblPr firstRow="1" bandRow="1">
                <a:tableStyleId>{5C22544A-7EE6-4342-B048-85BDC9FD1C3A}</a:tableStyleId>
              </a:tblPr>
              <a:tblGrid>
                <a:gridCol w="3157438"/>
                <a:gridCol w="3157438"/>
              </a:tblGrid>
              <a:tr h="315956">
                <a:tc>
                  <a:txBody>
                    <a:bodyPr/>
                    <a:lstStyle/>
                    <a:p>
                      <a:pPr algn="ctr">
                        <a:lnSpc>
                          <a:spcPct val="80000"/>
                        </a:lnSpc>
                      </a:pPr>
                      <a:r>
                        <a:rPr lang="en-US" sz="2000" dirty="0" smtClean="0"/>
                        <a:t>Operations (17)</a:t>
                      </a:r>
                      <a:endParaRPr lang="en-US" sz="2000" dirty="0"/>
                    </a:p>
                  </a:txBody>
                  <a:tcPr/>
                </a:tc>
                <a:tc>
                  <a:txBody>
                    <a:bodyPr/>
                    <a:lstStyle/>
                    <a:p>
                      <a:pPr algn="ctr">
                        <a:lnSpc>
                          <a:spcPct val="80000"/>
                        </a:lnSpc>
                      </a:pPr>
                      <a:r>
                        <a:rPr lang="en-US" sz="2000" dirty="0" smtClean="0"/>
                        <a:t>Transactions (6)</a:t>
                      </a:r>
                      <a:endParaRPr lang="en-US" sz="2000" dirty="0"/>
                    </a:p>
                  </a:txBody>
                  <a:tcPr/>
                </a:tc>
              </a:tr>
              <a:tr h="315956">
                <a:tc>
                  <a:txBody>
                    <a:bodyPr/>
                    <a:lstStyle/>
                    <a:p>
                      <a:pPr algn="ctr">
                        <a:lnSpc>
                          <a:spcPct val="80000"/>
                        </a:lnSpc>
                      </a:pPr>
                      <a:r>
                        <a:rPr lang="en-US" sz="2000" dirty="0" err="1" smtClean="0">
                          <a:latin typeface="Courier"/>
                          <a:cs typeface="Courier"/>
                        </a:rPr>
                        <a:t>StockItem</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newItem</a:t>
                      </a:r>
                      <a:endParaRPr lang="en-US" sz="2000" dirty="0">
                        <a:latin typeface="Courier"/>
                        <a:cs typeface="Courier"/>
                      </a:endParaRPr>
                    </a:p>
                  </a:txBody>
                  <a:tcPr/>
                </a:tc>
              </a:tr>
              <a:tr h="307986">
                <a:tc>
                  <a:txBody>
                    <a:bodyPr/>
                    <a:lstStyle/>
                    <a:p>
                      <a:pPr algn="ctr">
                        <a:lnSpc>
                          <a:spcPct val="80000"/>
                        </a:lnSpc>
                      </a:pPr>
                      <a:r>
                        <a:rPr lang="en-US" sz="2000" dirty="0" err="1" smtClean="0">
                          <a:latin typeface="Courier"/>
                          <a:cs typeface="Courier"/>
                        </a:rPr>
                        <a:t>RemoveItemFromStock</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OpenAuction</a:t>
                      </a:r>
                      <a:endParaRPr lang="en-US" sz="2000" dirty="0">
                        <a:latin typeface="Courier"/>
                        <a:cs typeface="Courier"/>
                      </a:endParaRPr>
                    </a:p>
                  </a:txBody>
                  <a:tcPr/>
                </a:tc>
              </a:tr>
              <a:tr h="315956">
                <a:tc>
                  <a:txBody>
                    <a:bodyPr/>
                    <a:lstStyle/>
                    <a:p>
                      <a:pPr algn="ctr">
                        <a:lnSpc>
                          <a:spcPct val="80000"/>
                        </a:lnSpc>
                      </a:pPr>
                      <a:r>
                        <a:rPr lang="en-US" sz="2000" dirty="0" err="1" smtClean="0">
                          <a:latin typeface="Courier"/>
                          <a:cs typeface="Courier"/>
                        </a:rPr>
                        <a:t>AddBid</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ConcludeAuction</a:t>
                      </a:r>
                      <a:endParaRPr lang="en-US" sz="2000" dirty="0">
                        <a:latin typeface="Courier"/>
                        <a:cs typeface="Courier"/>
                      </a:endParaRPr>
                    </a:p>
                  </a:txBody>
                  <a:tcPr/>
                </a:tc>
              </a:tr>
              <a:tr h="315956">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r>
            </a:tbl>
          </a:graphicData>
        </a:graphic>
      </p:graphicFrame>
      <p:sp>
        <p:nvSpPr>
          <p:cNvPr id="3" name="Content Placeholder 2"/>
          <p:cNvSpPr>
            <a:spLocks noGrp="1"/>
          </p:cNvSpPr>
          <p:nvPr>
            <p:ph idx="1"/>
          </p:nvPr>
        </p:nvSpPr>
        <p:spPr>
          <a:xfrm>
            <a:off x="457200" y="896472"/>
            <a:ext cx="8229600" cy="597647"/>
          </a:xfrm>
        </p:spPr>
        <p:txBody>
          <a:bodyPr>
            <a:normAutofit/>
          </a:bodyPr>
          <a:lstStyle/>
          <a:p>
            <a:r>
              <a:rPr lang="en-US" sz="2400" dirty="0" smtClean="0"/>
              <a:t>An “e-Bay”-like auction site</a:t>
            </a:r>
          </a:p>
          <a:p>
            <a:endParaRPr lang="en-US" sz="2400" dirty="0"/>
          </a:p>
        </p:txBody>
      </p:sp>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Study - </a:t>
            </a:r>
            <a:r>
              <a:rPr lang="en-US" dirty="0" err="1" smtClean="0"/>
              <a:t>RUBiS</a:t>
            </a:r>
            <a:endParaRPr lang="en-US" dirty="0"/>
          </a:p>
        </p:txBody>
      </p:sp>
      <p:sp>
        <p:nvSpPr>
          <p:cNvPr id="9" name="Content Placeholder 2"/>
          <p:cNvSpPr txBox="1">
            <a:spLocks/>
          </p:cNvSpPr>
          <p:nvPr/>
        </p:nvSpPr>
        <p:spPr>
          <a:xfrm>
            <a:off x="457200" y="1391435"/>
            <a:ext cx="8229600" cy="155198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Application Invariants:</a:t>
            </a:r>
          </a:p>
          <a:p>
            <a:pPr lvl="1"/>
            <a:r>
              <a:rPr lang="en-US" sz="2000" dirty="0" smtClean="0"/>
              <a:t>Canceling a bid must not violate data integrity</a:t>
            </a:r>
          </a:p>
          <a:p>
            <a:pPr lvl="1"/>
            <a:r>
              <a:rPr lang="en-US" sz="2000" dirty="0" smtClean="0"/>
              <a:t>A bidder must see all bids placed in the current session</a:t>
            </a:r>
          </a:p>
          <a:p>
            <a:pPr lvl="1"/>
            <a:r>
              <a:rPr lang="en-US" sz="2000" dirty="0" smtClean="0"/>
              <a:t>…</a:t>
            </a:r>
          </a:p>
          <a:p>
            <a:endParaRPr lang="en-US" sz="2400" dirty="0"/>
          </a:p>
        </p:txBody>
      </p:sp>
      <p:graphicFrame>
        <p:nvGraphicFramePr>
          <p:cNvPr id="14" name="Chart 13"/>
          <p:cNvGraphicFramePr/>
          <p:nvPr>
            <p:extLst>
              <p:ext uri="{D42A27DB-BD31-4B8C-83A1-F6EECF244321}">
                <p14:modId xmlns:p14="http://schemas.microsoft.com/office/powerpoint/2010/main" val="1768032339"/>
              </p:ext>
            </p:extLst>
          </p:nvPr>
        </p:nvGraphicFramePr>
        <p:xfrm>
          <a:off x="4790984" y="4561950"/>
          <a:ext cx="3561134" cy="2299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86759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0623832"/>
              </p:ext>
            </p:extLst>
          </p:nvPr>
        </p:nvGraphicFramePr>
        <p:xfrm>
          <a:off x="6407987" y="231300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858772649"/>
              </p:ext>
            </p:extLst>
          </p:nvPr>
        </p:nvGraphicFramePr>
        <p:xfrm>
          <a:off x="3402475" y="106901"/>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13942271"/>
              </p:ext>
            </p:extLst>
          </p:nvPr>
        </p:nvGraphicFramePr>
        <p:xfrm>
          <a:off x="285707" y="197772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388814248"/>
              </p:ext>
            </p:extLst>
          </p:nvPr>
        </p:nvGraphicFramePr>
        <p:xfrm>
          <a:off x="1858777" y="3636410"/>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spTree>
    <p:custDataLst>
      <p:tags r:id="rId1"/>
    </p:custDataLst>
    <p:extLst>
      <p:ext uri="{BB962C8B-B14F-4D97-AF65-F5344CB8AC3E}">
        <p14:creationId xmlns:p14="http://schemas.microsoft.com/office/powerpoint/2010/main" val="691708726"/>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sis_def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21" y="376317"/>
            <a:ext cx="7886547" cy="5644768"/>
          </a:xfrm>
          <a:prstGeom prst="rect">
            <a:avLst/>
          </a:prstGeom>
        </p:spPr>
      </p:pic>
    </p:spTree>
    <p:extLst>
      <p:ext uri="{BB962C8B-B14F-4D97-AF65-F5344CB8AC3E}">
        <p14:creationId xmlns:p14="http://schemas.microsoft.com/office/powerpoint/2010/main" val="9570480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90717" y="5461873"/>
            <a:ext cx="871991" cy="584506"/>
          </a:xfrm>
          <a:prstGeom prst="rect">
            <a:avLst/>
          </a:prstGeom>
        </p:spPr>
      </p:pic>
      <p:pic>
        <p:nvPicPr>
          <p:cNvPr id="5" name="Picture 4"/>
          <p:cNvPicPr>
            <a:picLocks noChangeAspect="1"/>
          </p:cNvPicPr>
          <p:nvPr/>
        </p:nvPicPr>
        <p:blipFill>
          <a:blip r:embed="rId4"/>
          <a:stretch>
            <a:fillRect/>
          </a:stretch>
        </p:blipFill>
        <p:spPr>
          <a:xfrm>
            <a:off x="6590469" y="4853172"/>
            <a:ext cx="972239" cy="306700"/>
          </a:xfrm>
          <a:prstGeom prst="rect">
            <a:avLst/>
          </a:prstGeom>
        </p:spPr>
      </p:pic>
      <p:pic>
        <p:nvPicPr>
          <p:cNvPr id="6" name="Picture 5"/>
          <p:cNvPicPr>
            <a:picLocks noChangeAspect="1"/>
          </p:cNvPicPr>
          <p:nvPr/>
        </p:nvPicPr>
        <p:blipFill>
          <a:blip r:embed="rId5"/>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6.xml><?xml version="1.0" encoding="utf-8"?>
<p:tagLst xmlns:a="http://schemas.openxmlformats.org/drawingml/2006/main" xmlns:r="http://schemas.openxmlformats.org/officeDocument/2006/relationships" xmlns:p="http://schemas.openxmlformats.org/presentationml/2006/main">
  <p:tag name="TIMING" val="|45.7|19.1|17.9"/>
</p:tagLst>
</file>

<file path=ppt/tags/tag17.xml><?xml version="1.0" encoding="utf-8"?>
<p:tagLst xmlns:a="http://schemas.openxmlformats.org/drawingml/2006/main" xmlns:r="http://schemas.openxmlformats.org/officeDocument/2006/relationships" xmlns:p="http://schemas.openxmlformats.org/presentationml/2006/main">
  <p:tag name="TIMING" val="|1.9|12.9|9.6"/>
</p:tagLst>
</file>

<file path=ppt/tags/tag18.xml><?xml version="1.0" encoding="utf-8"?>
<p:tagLst xmlns:a="http://schemas.openxmlformats.org/drawingml/2006/main" xmlns:r="http://schemas.openxmlformats.org/officeDocument/2006/relationships" xmlns:p="http://schemas.openxmlformats.org/presentationml/2006/main">
  <p:tag name="TIMING" val="|13.4|4.7|9.9|11.7|10.1|1.3"/>
</p:tagLst>
</file>

<file path=ppt/tags/tag19.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14643</TotalTime>
  <Words>9449</Words>
  <Application>Microsoft Macintosh PowerPoint</Application>
  <PresentationFormat>On-screen Show (4:3)</PresentationFormat>
  <Paragraphs>944</Paragraphs>
  <Slides>55</Slides>
  <Notes>48</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Declarative Programming over Eventually Consistent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Capturing Store Consistency Levels</vt:lpstr>
      <vt:lpstr>Classification Scheme</vt:lpstr>
      <vt:lpstr>Classification Scheme (2)</vt:lpstr>
      <vt:lpstr>PowerPoint Presentation</vt:lpstr>
      <vt:lpstr>Replicated Bank Account (2)</vt:lpstr>
      <vt:lpstr>Replicated Bank Account (2)</vt:lpstr>
      <vt:lpstr>Replicated Bank Account (3)</vt:lpstr>
      <vt:lpstr>Replicated Bank Account (3)</vt:lpstr>
      <vt:lpstr>Various transaction isolation levels provided by stores can be specified.</vt:lpstr>
      <vt:lpstr>Read Committed</vt:lpstr>
      <vt:lpstr>Repeatable Read</vt:lpstr>
      <vt:lpstr>Capturing Store Isolation Levels</vt:lpstr>
      <vt:lpstr>PowerPoint Presentation</vt:lpstr>
      <vt:lpstr>PowerPoint Presentation</vt:lpstr>
      <vt:lpstr>PowerPoint Presentation</vt:lpstr>
      <vt:lpstr>Conclusion</vt:lpstr>
      <vt:lpstr>Thank you!</vt:lpstr>
      <vt:lpstr>PowerPoint Presentation</vt:lpstr>
      <vt:lpstr>PowerPoint Presentation</vt:lpstr>
      <vt:lpstr>PowerPoint Presentation</vt:lpstr>
      <vt:lpstr>PowerPoint Presentation</vt:lpstr>
      <vt:lpstr>Monotonic Reads</vt:lpstr>
      <vt:lpstr>PowerPoint Presentation</vt:lpstr>
      <vt:lpstr>System Model</vt:lpstr>
      <vt:lpstr>System Model</vt:lpstr>
      <vt:lpstr>System Model</vt:lpstr>
      <vt:lpstr>System Model</vt:lpstr>
      <vt:lpstr>System Model</vt:lpstr>
      <vt:lpstr>System Model</vt:lpstr>
      <vt:lpstr>System Model</vt:lpstr>
      <vt:lpstr>Replicated Bank Account (2)</vt:lpstr>
      <vt:lpstr>Evaluation</vt:lpstr>
      <vt:lpstr>Replicated Bank Account (1)</vt:lpstr>
      <vt:lpstr>Replicated Bank Account (1)</vt:lpstr>
      <vt:lpstr>Replicated Bank Account (1)</vt:lpstr>
      <vt:lpstr>Replicated Bank Account (1)</vt:lpstr>
      <vt:lpstr>Replicated Bank Account (1)</vt:lpstr>
      <vt:lpstr>Transactions</vt:lpstr>
      <vt:lpstr>PowerPoint Presentation</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565</cp:revision>
  <cp:lastPrinted>2015-06-10T14:00:36Z</cp:lastPrinted>
  <dcterms:created xsi:type="dcterms:W3CDTF">2015-06-07T19:42:17Z</dcterms:created>
  <dcterms:modified xsi:type="dcterms:W3CDTF">2015-10-31T00:13:20Z</dcterms:modified>
</cp:coreProperties>
</file>